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Lst>
  <p:notesMasterIdLst>
    <p:notesMasterId r:id="rId52"/>
  </p:notesMasterIdLst>
  <p:handoutMasterIdLst>
    <p:handoutMasterId r:id="rId53"/>
  </p:handoutMasterIdLst>
  <p:sldIdLst>
    <p:sldId id="297" r:id="rId5"/>
    <p:sldId id="260" r:id="rId6"/>
    <p:sldId id="304" r:id="rId7"/>
    <p:sldId id="261" r:id="rId8"/>
    <p:sldId id="294" r:id="rId9"/>
    <p:sldId id="264" r:id="rId10"/>
    <p:sldId id="265" r:id="rId11"/>
    <p:sldId id="303" r:id="rId12"/>
    <p:sldId id="263" r:id="rId13"/>
    <p:sldId id="262" r:id="rId14"/>
    <p:sldId id="268" r:id="rId15"/>
    <p:sldId id="301" r:id="rId16"/>
    <p:sldId id="267" r:id="rId17"/>
    <p:sldId id="296" r:id="rId18"/>
    <p:sldId id="269" r:id="rId19"/>
    <p:sldId id="295" r:id="rId20"/>
    <p:sldId id="302" r:id="rId21"/>
    <p:sldId id="271" r:id="rId22"/>
    <p:sldId id="272" r:id="rId23"/>
    <p:sldId id="274" r:id="rId24"/>
    <p:sldId id="275" r:id="rId25"/>
    <p:sldId id="299" r:id="rId26"/>
    <p:sldId id="289" r:id="rId27"/>
    <p:sldId id="290" r:id="rId28"/>
    <p:sldId id="276" r:id="rId29"/>
    <p:sldId id="311" r:id="rId30"/>
    <p:sldId id="312" r:id="rId31"/>
    <p:sldId id="277" r:id="rId32"/>
    <p:sldId id="279" r:id="rId33"/>
    <p:sldId id="278" r:id="rId34"/>
    <p:sldId id="309" r:id="rId35"/>
    <p:sldId id="308" r:id="rId36"/>
    <p:sldId id="300" r:id="rId37"/>
    <p:sldId id="280" r:id="rId38"/>
    <p:sldId id="282" r:id="rId39"/>
    <p:sldId id="293" r:id="rId40"/>
    <p:sldId id="281" r:id="rId41"/>
    <p:sldId id="292" r:id="rId42"/>
    <p:sldId id="283" r:id="rId43"/>
    <p:sldId id="313" r:id="rId44"/>
    <p:sldId id="286" r:id="rId45"/>
    <p:sldId id="287" r:id="rId46"/>
    <p:sldId id="288" r:id="rId47"/>
    <p:sldId id="291" r:id="rId48"/>
    <p:sldId id="305" r:id="rId49"/>
    <p:sldId id="307" r:id="rId50"/>
    <p:sldId id="306" r:id="rId51"/>
  </p:sldIdLst>
  <p:sldSz cx="12192000" cy="6858000"/>
  <p:notesSz cx="7023100" cy="9309100"/>
  <p:defaultTex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800" kern="1200">
        <a:solidFill>
          <a:schemeClr val="tx1"/>
        </a:solidFill>
        <a:latin typeface="Arial" charset="0"/>
        <a:ea typeface="ＭＳ Ｐゴシック" pitchFamily="1" charset="-128"/>
        <a:cs typeface="+mn-cs"/>
      </a:defRPr>
    </a:lvl5pPr>
    <a:lvl6pPr marL="2286000" algn="l" defTabSz="914400" rtl="0" eaLnBrk="1" latinLnBrk="0" hangingPunct="1">
      <a:defRPr sz="2800" kern="1200">
        <a:solidFill>
          <a:schemeClr val="tx1"/>
        </a:solidFill>
        <a:latin typeface="Arial" charset="0"/>
        <a:ea typeface="ＭＳ Ｐゴシック" pitchFamily="1" charset="-128"/>
        <a:cs typeface="+mn-cs"/>
      </a:defRPr>
    </a:lvl6pPr>
    <a:lvl7pPr marL="2743200" algn="l" defTabSz="914400" rtl="0" eaLnBrk="1" latinLnBrk="0" hangingPunct="1">
      <a:defRPr sz="2800" kern="1200">
        <a:solidFill>
          <a:schemeClr val="tx1"/>
        </a:solidFill>
        <a:latin typeface="Arial" charset="0"/>
        <a:ea typeface="ＭＳ Ｐゴシック" pitchFamily="1" charset="-128"/>
        <a:cs typeface="+mn-cs"/>
      </a:defRPr>
    </a:lvl7pPr>
    <a:lvl8pPr marL="3200400" algn="l" defTabSz="914400" rtl="0" eaLnBrk="1" latinLnBrk="0" hangingPunct="1">
      <a:defRPr sz="2800" kern="1200">
        <a:solidFill>
          <a:schemeClr val="tx1"/>
        </a:solidFill>
        <a:latin typeface="Arial" charset="0"/>
        <a:ea typeface="ＭＳ Ｐゴシック" pitchFamily="1" charset="-128"/>
        <a:cs typeface="+mn-cs"/>
      </a:defRPr>
    </a:lvl8pPr>
    <a:lvl9pPr marL="3657600" algn="l" defTabSz="914400" rtl="0" eaLnBrk="1" latinLnBrk="0" hangingPunct="1">
      <a:defRPr sz="28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D"/>
    <a:srgbClr val="0E3793"/>
    <a:srgbClr val="FE5815"/>
    <a:srgbClr val="E4A612"/>
    <a:srgbClr val="B1132F"/>
    <a:srgbClr val="40BAB3"/>
    <a:srgbClr val="2D6244"/>
    <a:srgbClr val="94BB1E"/>
    <a:srgbClr val="7E858B"/>
    <a:srgbClr val="8B8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79651" autoAdjust="0"/>
  </p:normalViewPr>
  <p:slideViewPr>
    <p:cSldViewPr>
      <p:cViewPr varScale="1">
        <p:scale>
          <a:sx n="88" d="100"/>
          <a:sy n="88" d="100"/>
        </p:scale>
        <p:origin x="1218"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158"/>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43343" cy="465455"/>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defRPr sz="1200" smtClean="0"/>
            </a:lvl1pPr>
          </a:lstStyle>
          <a:p>
            <a:pPr>
              <a:defRPr/>
            </a:pPr>
            <a:endParaRPr lang="en-US" dirty="0"/>
          </a:p>
        </p:txBody>
      </p:sp>
      <p:sp>
        <p:nvSpPr>
          <p:cNvPr id="31747" name="Rectangle 3"/>
          <p:cNvSpPr>
            <a:spLocks noGrp="1" noChangeArrowheads="1"/>
          </p:cNvSpPr>
          <p:nvPr>
            <p:ph type="dt" sz="quarter" idx="1"/>
          </p:nvPr>
        </p:nvSpPr>
        <p:spPr bwMode="auto">
          <a:xfrm>
            <a:off x="3979757" y="0"/>
            <a:ext cx="3043343" cy="465455"/>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lgn="r">
              <a:defRPr sz="1200" smtClean="0"/>
            </a:lvl1pPr>
          </a:lstStyle>
          <a:p>
            <a:pPr>
              <a:defRPr/>
            </a:pPr>
            <a:endParaRPr lang="en-US" dirty="0"/>
          </a:p>
        </p:txBody>
      </p:sp>
      <p:sp>
        <p:nvSpPr>
          <p:cNvPr id="31748" name="Rectangle 4"/>
          <p:cNvSpPr>
            <a:spLocks noGrp="1" noChangeArrowheads="1"/>
          </p:cNvSpPr>
          <p:nvPr>
            <p:ph type="ftr" sz="quarter" idx="2"/>
          </p:nvPr>
        </p:nvSpPr>
        <p:spPr bwMode="auto">
          <a:xfrm>
            <a:off x="0" y="8843645"/>
            <a:ext cx="3043343" cy="465455"/>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defRPr sz="1200" smtClean="0"/>
            </a:lvl1pPr>
          </a:lstStyle>
          <a:p>
            <a:pPr>
              <a:defRPr/>
            </a:pPr>
            <a:endParaRPr lang="en-US" dirty="0"/>
          </a:p>
        </p:txBody>
      </p:sp>
      <p:sp>
        <p:nvSpPr>
          <p:cNvPr id="31749" name="Rectangle 5"/>
          <p:cNvSpPr>
            <a:spLocks noGrp="1" noChangeArrowheads="1"/>
          </p:cNvSpPr>
          <p:nvPr>
            <p:ph type="sldNum" sz="quarter" idx="3"/>
          </p:nvPr>
        </p:nvSpPr>
        <p:spPr bwMode="auto">
          <a:xfrm>
            <a:off x="3979757" y="8843645"/>
            <a:ext cx="3043343" cy="465455"/>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lgn="r">
              <a:defRPr sz="1200" smtClean="0"/>
            </a:lvl1pPr>
          </a:lstStyle>
          <a:p>
            <a:pPr>
              <a:defRPr/>
            </a:pPr>
            <a:fld id="{2E408EA3-5B62-4EA5-B2C4-277918848C8D}" type="slidenum">
              <a:rPr lang="en-US"/>
              <a:pPr>
                <a:defRPr/>
              </a:pPr>
              <a:t>‹#›</a:t>
            </a:fld>
            <a:endParaRPr lang="en-US" dirty="0"/>
          </a:p>
        </p:txBody>
      </p:sp>
    </p:spTree>
    <p:extLst>
      <p:ext uri="{BB962C8B-B14F-4D97-AF65-F5344CB8AC3E}">
        <p14:creationId xmlns:p14="http://schemas.microsoft.com/office/powerpoint/2010/main" val="1105398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43343" cy="465455"/>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defRPr sz="1200" smtClean="0"/>
            </a:lvl1pPr>
          </a:lstStyle>
          <a:p>
            <a:pPr>
              <a:defRPr/>
            </a:pPr>
            <a:endParaRPr lang="en-US" dirty="0"/>
          </a:p>
        </p:txBody>
      </p:sp>
      <p:sp>
        <p:nvSpPr>
          <p:cNvPr id="27651" name="Rectangle 3"/>
          <p:cNvSpPr>
            <a:spLocks noGrp="1" noChangeArrowheads="1"/>
          </p:cNvSpPr>
          <p:nvPr>
            <p:ph type="dt" idx="1"/>
          </p:nvPr>
        </p:nvSpPr>
        <p:spPr bwMode="auto">
          <a:xfrm>
            <a:off x="3979757" y="0"/>
            <a:ext cx="3043343" cy="465455"/>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lgn="r">
              <a:defRPr sz="1200" smtClean="0"/>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407988" y="698500"/>
            <a:ext cx="6207125" cy="3490913"/>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936414" y="4421823"/>
            <a:ext cx="5150273" cy="4189095"/>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843645"/>
            <a:ext cx="3043343" cy="465455"/>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defRPr sz="1200" smtClean="0"/>
            </a:lvl1pPr>
          </a:lstStyle>
          <a:p>
            <a:pPr>
              <a:defRPr/>
            </a:pPr>
            <a:endParaRPr lang="en-US" dirty="0"/>
          </a:p>
        </p:txBody>
      </p:sp>
      <p:sp>
        <p:nvSpPr>
          <p:cNvPr id="27655" name="Rectangle 7"/>
          <p:cNvSpPr>
            <a:spLocks noGrp="1" noChangeArrowheads="1"/>
          </p:cNvSpPr>
          <p:nvPr>
            <p:ph type="sldNum" sz="quarter" idx="5"/>
          </p:nvPr>
        </p:nvSpPr>
        <p:spPr bwMode="auto">
          <a:xfrm>
            <a:off x="3979757" y="8843645"/>
            <a:ext cx="3043343" cy="465455"/>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lgn="r">
              <a:defRPr sz="1200" smtClean="0"/>
            </a:lvl1pPr>
          </a:lstStyle>
          <a:p>
            <a:pPr>
              <a:defRPr/>
            </a:pPr>
            <a:fld id="{BF1D95CF-A65D-4D54-BDE0-7BC24E4ECD63}" type="slidenum">
              <a:rPr lang="en-US"/>
              <a:pPr>
                <a:defRPr/>
              </a:pPr>
              <a:t>‹#›</a:t>
            </a:fld>
            <a:endParaRPr lang="en-US" dirty="0"/>
          </a:p>
        </p:txBody>
      </p:sp>
    </p:spTree>
    <p:extLst>
      <p:ext uri="{BB962C8B-B14F-4D97-AF65-F5344CB8AC3E}">
        <p14:creationId xmlns:p14="http://schemas.microsoft.com/office/powerpoint/2010/main" val="1853671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will </a:t>
            </a:r>
            <a:r>
              <a:rPr lang="en-US" dirty="0" err="1" smtClean="0"/>
              <a:t>conver</a:t>
            </a:r>
            <a:r>
              <a:rPr lang="en-US" dirty="0" smtClean="0"/>
              <a:t> some of the more significant changes in Revision 2 to the 2011 VA WAPM.</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a:t>
            </a:fld>
            <a:endParaRPr lang="en-US" dirty="0"/>
          </a:p>
        </p:txBody>
      </p:sp>
    </p:spTree>
    <p:extLst>
      <p:ext uri="{BB962C8B-B14F-4D97-AF65-F5344CB8AC3E}">
        <p14:creationId xmlns:p14="http://schemas.microsoft.com/office/powerpoint/2010/main" val="1976878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Signs covering pedestrian and bicyclists have been added. </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11</a:t>
            </a:fld>
            <a:endParaRPr lang="en-US" dirty="0"/>
          </a:p>
        </p:txBody>
      </p:sp>
    </p:spTree>
    <p:extLst>
      <p:ext uri="{BB962C8B-B14F-4D97-AF65-F5344CB8AC3E}">
        <p14:creationId xmlns:p14="http://schemas.microsoft.com/office/powerpoint/2010/main" val="2170922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definition for what a traffic queue is was added.  The Staunton district has been active and successful in providing advanced warning of slowed or stopped traffic on many of their interstate operations.</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12</a:t>
            </a:fld>
            <a:endParaRPr lang="en-US" dirty="0"/>
          </a:p>
        </p:txBody>
      </p:sp>
    </p:spTree>
    <p:extLst>
      <p:ext uri="{BB962C8B-B14F-4D97-AF65-F5344CB8AC3E}">
        <p14:creationId xmlns:p14="http://schemas.microsoft.com/office/powerpoint/2010/main" val="235732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pPr>
            <a:r>
              <a:rPr lang="en-US" dirty="0" smtClean="0"/>
              <a:t>To prevent the possibility of having conflicting information in</a:t>
            </a:r>
            <a:r>
              <a:rPr lang="en-US" baseline="0" dirty="0" smtClean="0"/>
              <a:t> two documents, </a:t>
            </a:r>
            <a:r>
              <a:rPr lang="en-US" dirty="0" smtClean="0"/>
              <a:t>language currently shown in the R&amp;B Specifications has been removed in the WAPM</a:t>
            </a:r>
          </a:p>
          <a:p>
            <a:pPr marL="690563" lvl="1" indent="-350838">
              <a:spcBef>
                <a:spcPts val="0"/>
              </a:spcBef>
              <a:spcAft>
                <a:spcPts val="1800"/>
              </a:spcAft>
              <a:buFont typeface="Arial" panose="020B0604020202020204" pitchFamily="34" charset="0"/>
              <a:buChar char="•"/>
            </a:pPr>
            <a:r>
              <a:rPr lang="en-US" sz="2600" b="0" dirty="0" smtClean="0"/>
              <a:t>Removed listing of sign substrates and rigid sign materials since this is covered in the R&amp;B Specifications.</a:t>
            </a:r>
          </a:p>
          <a:p>
            <a:pPr marL="690563" lvl="1" indent="-350838">
              <a:spcBef>
                <a:spcPts val="0"/>
              </a:spcBef>
              <a:spcAft>
                <a:spcPts val="1800"/>
              </a:spcAft>
              <a:buFont typeface="Arial" panose="020B0604020202020204" pitchFamily="34" charset="0"/>
              <a:buChar char="•"/>
            </a:pPr>
            <a:r>
              <a:rPr lang="en-US" sz="2600" b="0" dirty="0" smtClean="0"/>
              <a:t>Removed PTRS Details since this is also covered in the R&amp;B Specifications. </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13</a:t>
            </a:fld>
            <a:endParaRPr lang="en-US" dirty="0"/>
          </a:p>
        </p:txBody>
      </p:sp>
    </p:spTree>
    <p:extLst>
      <p:ext uri="{BB962C8B-B14F-4D97-AF65-F5344CB8AC3E}">
        <p14:creationId xmlns:p14="http://schemas.microsoft.com/office/powerpoint/2010/main" val="409380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height for some signs on portable sign supports has been dropped from 7 foot to 5 foot.  These are normally signs used near on and off ramps. </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14</a:t>
            </a:fld>
            <a:endParaRPr lang="en-US" dirty="0"/>
          </a:p>
        </p:txBody>
      </p:sp>
    </p:spTree>
    <p:extLst>
      <p:ext uri="{BB962C8B-B14F-4D97-AF65-F5344CB8AC3E}">
        <p14:creationId xmlns:p14="http://schemas.microsoft.com/office/powerpoint/2010/main" val="196998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Signs</a:t>
            </a:r>
            <a:r>
              <a:rPr lang="en-US" baseline="0" dirty="0" smtClean="0"/>
              <a:t> for warning of vehicles entering and exiting a work long term work zone has been added. As well as a way to identify ingress points by delivery vehicles.</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15</a:t>
            </a:fld>
            <a:endParaRPr lang="en-US" dirty="0"/>
          </a:p>
        </p:txBody>
      </p:sp>
    </p:spTree>
    <p:extLst>
      <p:ext uri="{BB962C8B-B14F-4D97-AF65-F5344CB8AC3E}">
        <p14:creationId xmlns:p14="http://schemas.microsoft.com/office/powerpoint/2010/main" val="4208438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Work Vehicle Frequent Turns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690563" lvl="1" indent="-350838">
              <a:buFont typeface="Arial" panose="020B0604020202020204" pitchFamily="34" charset="0"/>
              <a:buChar char="•"/>
            </a:pPr>
            <a:r>
              <a:rPr lang="en-US" sz="2600" b="0" dirty="0" smtClean="0"/>
              <a:t>Measured vertically from the bottom of the sign to the pavement a minimum of 4 feet and can be modified to fit indentions of the truck tailgate</a:t>
            </a:r>
          </a:p>
          <a:p>
            <a:pPr marL="1257300" lvl="2" indent="-457200">
              <a:spcBef>
                <a:spcPts val="0"/>
              </a:spcBef>
              <a:spcAft>
                <a:spcPts val="600"/>
              </a:spcAft>
              <a:buFont typeface="Arial" panose="020B0604020202020204" pitchFamily="34" charset="0"/>
              <a:buChar char="•"/>
            </a:pPr>
            <a:endParaRPr lang="en-US" dirty="0" smtClean="0"/>
          </a:p>
          <a:p>
            <a:pPr marL="1147763" lvl="2" indent="-457200">
              <a:spcBef>
                <a:spcPts val="0"/>
              </a:spcBef>
              <a:spcAft>
                <a:spcPts val="600"/>
              </a:spcAft>
              <a:buFont typeface="Arial" panose="020B0604020202020204" pitchFamily="34" charset="0"/>
              <a:buChar char="•"/>
            </a:pPr>
            <a:r>
              <a:rPr lang="en-US" sz="2400" dirty="0" smtClean="0">
                <a:solidFill>
                  <a:srgbClr val="FE5815"/>
                </a:solidFill>
              </a:rPr>
              <a:t>Letters cannot be modified</a:t>
            </a:r>
          </a:p>
          <a:p>
            <a:pPr marL="1147763" lvl="2" indent="-457200">
              <a:spcBef>
                <a:spcPts val="0"/>
              </a:spcBef>
              <a:spcAft>
                <a:spcPts val="600"/>
              </a:spcAft>
              <a:buFont typeface="Arial" panose="020B0604020202020204" pitchFamily="34" charset="0"/>
              <a:buChar char="•"/>
            </a:pPr>
            <a:r>
              <a:rPr lang="en-US" sz="2400" dirty="0" smtClean="0">
                <a:solidFill>
                  <a:srgbClr val="FE5815"/>
                </a:solidFill>
              </a:rPr>
              <a:t>Allows for sign to be cut in two</a:t>
            </a:r>
          </a:p>
          <a:p>
            <a:pPr marL="1147763" lvl="2" indent="-457200">
              <a:spcBef>
                <a:spcPts val="0"/>
              </a:spcBef>
              <a:spcAft>
                <a:spcPts val="600"/>
              </a:spcAft>
              <a:buFont typeface="Arial" panose="020B0604020202020204" pitchFamily="34" charset="0"/>
              <a:buChar char="•"/>
            </a:pPr>
            <a:r>
              <a:rPr lang="en-US" sz="2400" dirty="0" smtClean="0">
                <a:solidFill>
                  <a:srgbClr val="FE5815"/>
                </a:solidFill>
              </a:rPr>
              <a:t>Eliminates border if necessary (but not preferred)</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16</a:t>
            </a:fld>
            <a:endParaRPr lang="en-US" dirty="0"/>
          </a:p>
        </p:txBody>
      </p:sp>
    </p:spTree>
    <p:extLst>
      <p:ext uri="{BB962C8B-B14F-4D97-AF65-F5344CB8AC3E}">
        <p14:creationId xmlns:p14="http://schemas.microsoft.com/office/powerpoint/2010/main" val="4068795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Signs for marking turn lanes has been added for long term projects.</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17</a:t>
            </a:fld>
            <a:endParaRPr lang="en-US" dirty="0"/>
          </a:p>
        </p:txBody>
      </p:sp>
    </p:spTree>
    <p:extLst>
      <p:ext uri="{BB962C8B-B14F-4D97-AF65-F5344CB8AC3E}">
        <p14:creationId xmlns:p14="http://schemas.microsoft.com/office/powerpoint/2010/main" val="726839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size of Detour signs may be reduced but must be approved by the District traffic Engineer.</a:t>
            </a:r>
          </a:p>
          <a:p>
            <a:endParaRPr lang="en-US" baseline="0" dirty="0" smtClean="0"/>
          </a:p>
          <a:p>
            <a:r>
              <a:rPr lang="en-US" baseline="0" dirty="0" smtClean="0"/>
              <a:t>For roadways where a median is not provided or wide enough to place warning signs on both sides of a multilane highway, then a PCMS should be incorporated into the advanced warning area for greater visibility to motorist.</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18</a:t>
            </a:fld>
            <a:endParaRPr lang="en-US" dirty="0"/>
          </a:p>
        </p:txBody>
      </p:sp>
    </p:spTree>
    <p:extLst>
      <p:ext uri="{BB962C8B-B14F-4D97-AF65-F5344CB8AC3E}">
        <p14:creationId xmlns:p14="http://schemas.microsoft.com/office/powerpoint/2010/main" val="934546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800"/>
              </a:spcAft>
            </a:pPr>
            <a:r>
              <a:rPr lang="en-US" dirty="0" smtClean="0"/>
              <a:t>Channelizing Devices</a:t>
            </a:r>
            <a:endParaRPr lang="en-US" b="0" dirty="0" smtClean="0"/>
          </a:p>
          <a:p>
            <a:pPr marL="574675" lvl="1" indent="-350838">
              <a:spcBef>
                <a:spcPts val="0"/>
              </a:spcBef>
              <a:spcAft>
                <a:spcPts val="1800"/>
              </a:spcAft>
              <a:buFont typeface="Arial" panose="020B0604020202020204" pitchFamily="34" charset="0"/>
              <a:buChar char="•"/>
            </a:pPr>
            <a:r>
              <a:rPr lang="en-US" sz="2600" b="0" dirty="0" smtClean="0"/>
              <a:t>Wherever 4 X Speed was noted in TTC’s is now changed to normal spacing of channelizing devices</a:t>
            </a:r>
          </a:p>
          <a:p>
            <a:pPr marL="574675" lvl="1" indent="-350838">
              <a:spcBef>
                <a:spcPts val="0"/>
              </a:spcBef>
              <a:spcAft>
                <a:spcPts val="1800"/>
              </a:spcAft>
              <a:buFont typeface="Arial" panose="020B0604020202020204" pitchFamily="34" charset="0"/>
              <a:buChar char="•"/>
            </a:pPr>
            <a:r>
              <a:rPr lang="en-US" sz="2600" b="0" dirty="0" smtClean="0"/>
              <a:t>Cones used to delineate AFADS</a:t>
            </a:r>
          </a:p>
          <a:p>
            <a:pPr marL="574675" lvl="1" indent="-350838">
              <a:spcBef>
                <a:spcPts val="0"/>
              </a:spcBef>
              <a:spcAft>
                <a:spcPts val="1800"/>
              </a:spcAft>
              <a:buFont typeface="Arial" panose="020B0604020202020204" pitchFamily="34" charset="0"/>
              <a:buChar char="•"/>
            </a:pPr>
            <a:r>
              <a:rPr lang="en-US" sz="2600" b="0" dirty="0" smtClean="0"/>
              <a:t>All drums shall meet Section 247 of the R&amp;B Specifications  (date referenced removed)</a:t>
            </a:r>
          </a:p>
          <a:p>
            <a:pPr marL="574675" lvl="1" indent="-350838">
              <a:spcBef>
                <a:spcPts val="0"/>
              </a:spcBef>
              <a:spcAft>
                <a:spcPts val="1800"/>
              </a:spcAft>
              <a:buFont typeface="Arial" panose="020B0604020202020204" pitchFamily="34" charset="0"/>
              <a:buChar char="•"/>
            </a:pPr>
            <a:r>
              <a:rPr lang="en-US" sz="2600" b="0" dirty="0" smtClean="0"/>
              <a:t>Drums required for exit ramp tapers</a:t>
            </a:r>
          </a:p>
          <a:p>
            <a:pPr marL="574675" lvl="1" indent="-350838">
              <a:spcBef>
                <a:spcPts val="0"/>
              </a:spcBef>
              <a:spcAft>
                <a:spcPts val="1800"/>
              </a:spcAft>
              <a:buFont typeface="Arial" panose="020B0604020202020204" pitchFamily="34" charset="0"/>
              <a:buChar char="•"/>
            </a:pPr>
            <a:r>
              <a:rPr lang="en-US" sz="2600" b="0" dirty="0" smtClean="0"/>
              <a:t>Type 3 Barricades should extend fully across sidewalks and bicycle lanes or paths </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19</a:t>
            </a:fld>
            <a:endParaRPr lang="en-US" dirty="0"/>
          </a:p>
        </p:txBody>
      </p:sp>
    </p:spTree>
    <p:extLst>
      <p:ext uri="{BB962C8B-B14F-4D97-AF65-F5344CB8AC3E}">
        <p14:creationId xmlns:p14="http://schemas.microsoft.com/office/powerpoint/2010/main" val="1931757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200"/>
              </a:spcAft>
            </a:pPr>
            <a:r>
              <a:rPr lang="en-US" dirty="0" smtClean="0"/>
              <a:t>Vehicle Warning Lights</a:t>
            </a:r>
            <a:endParaRPr lang="en-US" b="0" dirty="0" smtClean="0"/>
          </a:p>
          <a:p>
            <a:pPr marL="690563" lvl="1" indent="-350838">
              <a:spcBef>
                <a:spcPts val="0"/>
              </a:spcBef>
              <a:spcAft>
                <a:spcPts val="1200"/>
              </a:spcAft>
              <a:buFont typeface="Arial" panose="020B0604020202020204" pitchFamily="34" charset="0"/>
              <a:buChar char="•"/>
            </a:pPr>
            <a:r>
              <a:rPr lang="en-US" sz="2600" b="0" dirty="0" smtClean="0"/>
              <a:t>No Flashing White Lights of any kind allowed on vehicle since it violates the Vehicle Code of VA</a:t>
            </a:r>
          </a:p>
          <a:p>
            <a:pPr marL="690563" lvl="1" indent="-350838">
              <a:spcBef>
                <a:spcPts val="0"/>
              </a:spcBef>
              <a:spcAft>
                <a:spcPts val="1200"/>
              </a:spcAft>
              <a:buFont typeface="Arial" panose="020B0604020202020204" pitchFamily="34" charset="0"/>
              <a:buChar char="•"/>
            </a:pPr>
            <a:r>
              <a:rPr lang="en-US" sz="2600" b="0" dirty="0" smtClean="0"/>
              <a:t>Amber lights Required on equipment w/ rollers or wheels (provides warning to workers on foot)</a:t>
            </a:r>
          </a:p>
          <a:p>
            <a:pPr marL="690563" lvl="1" indent="-350838">
              <a:spcBef>
                <a:spcPts val="0"/>
              </a:spcBef>
              <a:spcAft>
                <a:spcPts val="1800"/>
              </a:spcAft>
              <a:buFont typeface="Arial" panose="020B0604020202020204" pitchFamily="34" charset="0"/>
              <a:buChar char="•"/>
            </a:pPr>
            <a:r>
              <a:rPr lang="en-US" sz="2600" b="0" u="none" dirty="0" smtClean="0"/>
              <a:t>Lights shall be activated</a:t>
            </a:r>
            <a:r>
              <a:rPr lang="en-US" sz="2600" b="0" u="none" baseline="0" dirty="0" smtClean="0"/>
              <a:t> both </a:t>
            </a:r>
            <a:r>
              <a:rPr lang="en-US" sz="2600" b="0" u="none" dirty="0" smtClean="0"/>
              <a:t> </a:t>
            </a:r>
            <a:r>
              <a:rPr lang="en-US" sz="2600" b="0" u="sng" dirty="0" smtClean="0"/>
              <a:t>DAY</a:t>
            </a:r>
            <a:r>
              <a:rPr lang="en-US" sz="2600" b="0" dirty="0" smtClean="0"/>
              <a:t> &amp; Night and shall have 360°visability</a:t>
            </a:r>
          </a:p>
          <a:p>
            <a:endParaRPr lang="en-US" dirty="0" smtClean="0"/>
          </a:p>
          <a:p>
            <a:pPr marL="0" indent="0">
              <a:spcBef>
                <a:spcPts val="0"/>
              </a:spcBef>
              <a:spcAft>
                <a:spcPts val="1200"/>
              </a:spcAft>
            </a:pPr>
            <a:r>
              <a:rPr lang="en-US" dirty="0" smtClean="0"/>
              <a:t>Temporary Signal</a:t>
            </a:r>
          </a:p>
          <a:p>
            <a:pPr marL="690563" lvl="1" indent="-350838">
              <a:spcBef>
                <a:spcPts val="0"/>
              </a:spcBef>
              <a:spcAft>
                <a:spcPts val="1200"/>
              </a:spcAft>
              <a:buFont typeface="Arial" panose="020B0604020202020204" pitchFamily="34" charset="0"/>
              <a:buChar char="•"/>
            </a:pPr>
            <a:r>
              <a:rPr lang="en-US" sz="2600" b="0" dirty="0" smtClean="0"/>
              <a:t>Field adjustment must comply w/ Section 512 of the R&amp;B Specs.</a:t>
            </a:r>
          </a:p>
          <a:p>
            <a:pPr marL="690563" lvl="1" indent="-350838">
              <a:spcBef>
                <a:spcPts val="0"/>
              </a:spcBef>
              <a:spcAft>
                <a:spcPts val="1800"/>
              </a:spcAft>
              <a:buFont typeface="Arial" panose="020B0604020202020204" pitchFamily="34" charset="0"/>
              <a:buChar char="•"/>
            </a:pPr>
            <a:r>
              <a:rPr lang="en-US" sz="2600" b="0" dirty="0" smtClean="0"/>
              <a:t>Portable Temporary Signal must be delineated w/ a 4 drum taper</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20</a:t>
            </a:fld>
            <a:endParaRPr lang="en-US" dirty="0"/>
          </a:p>
        </p:txBody>
      </p:sp>
    </p:spTree>
    <p:extLst>
      <p:ext uri="{BB962C8B-B14F-4D97-AF65-F5344CB8AC3E}">
        <p14:creationId xmlns:p14="http://schemas.microsoft.com/office/powerpoint/2010/main" val="153696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 Revision 2 has been added references to pedestrian and bicycle user work zone guidance documents and information.  </a:t>
            </a:r>
          </a:p>
          <a:p>
            <a:endParaRPr lang="en-US" dirty="0" smtClean="0"/>
          </a:p>
          <a:p>
            <a:r>
              <a:rPr lang="en-US" dirty="0" smtClean="0"/>
              <a:t>Also, due to the change from Regional Traffic Engineer back to District Traffic Engineer this term has been revised throughout</a:t>
            </a:r>
            <a:r>
              <a:rPr lang="en-US" baseline="0" dirty="0" smtClean="0"/>
              <a:t> Revision 2.</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a:t>
            </a:fld>
            <a:endParaRPr lang="en-US" dirty="0"/>
          </a:p>
        </p:txBody>
      </p:sp>
    </p:spTree>
    <p:extLst>
      <p:ext uri="{BB962C8B-B14F-4D97-AF65-F5344CB8AC3E}">
        <p14:creationId xmlns:p14="http://schemas.microsoft.com/office/powerpoint/2010/main" val="1563020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 </a:t>
            </a:r>
            <a:r>
              <a:rPr lang="en-US" dirty="0" smtClean="0"/>
              <a:t>Shadow Vehicle with a Truck Mounted Attenuator shall be used on all </a:t>
            </a:r>
            <a:r>
              <a:rPr lang="en-US" sz="1200" b="0" dirty="0" smtClean="0"/>
              <a:t>Snooper Truck Operations regardless of the posted speed limit due to the vulnerability</a:t>
            </a:r>
            <a:r>
              <a:rPr lang="en-US" sz="1200" b="0" baseline="0" dirty="0" smtClean="0"/>
              <a:t> </a:t>
            </a:r>
            <a:r>
              <a:rPr lang="en-US" sz="1200" b="0" dirty="0" smtClean="0"/>
              <a:t>of the workers who can’t see</a:t>
            </a:r>
            <a:r>
              <a:rPr lang="en-US" sz="1200" b="0" baseline="0" dirty="0" smtClean="0"/>
              <a:t> or respond to errant vehicles..</a:t>
            </a:r>
            <a:endParaRPr lang="en-US" sz="1200"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 Shadow Vehicle with a Truck Mounted Attenuator is also r</a:t>
            </a:r>
            <a:r>
              <a:rPr lang="en-US" sz="1200" b="0" dirty="0" smtClean="0"/>
              <a:t>equired on shoulders of multilane roadways w/ a posted speed of 45 mph or greater for operations w/ a duration greater than 60 minutes. </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21</a:t>
            </a:fld>
            <a:endParaRPr lang="en-US" dirty="0"/>
          </a:p>
        </p:txBody>
      </p:sp>
    </p:spTree>
    <p:extLst>
      <p:ext uri="{BB962C8B-B14F-4D97-AF65-F5344CB8AC3E}">
        <p14:creationId xmlns:p14="http://schemas.microsoft.com/office/powerpoint/2010/main" val="623660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requirements for the use of PTRS which was in IIM-TE-386.1 has been incorporated into the WAPM:</a:t>
            </a:r>
          </a:p>
          <a:p>
            <a:pPr marL="690563" lvl="1" indent="-350838">
              <a:spcBef>
                <a:spcPts val="0"/>
              </a:spcBef>
              <a:spcAft>
                <a:spcPts val="1800"/>
              </a:spcAft>
              <a:buFont typeface="Arial" panose="020B0604020202020204" pitchFamily="34" charset="0"/>
              <a:buChar char="•"/>
            </a:pPr>
            <a:r>
              <a:rPr lang="en-US" sz="2600" b="0" dirty="0" smtClean="0"/>
              <a:t>Work operation occurs on a two-lane stationary and non-stationary daytime flagging operation, </a:t>
            </a:r>
          </a:p>
          <a:p>
            <a:pPr marL="690563" lvl="1" indent="-350838">
              <a:spcBef>
                <a:spcPts val="0"/>
              </a:spcBef>
              <a:spcAft>
                <a:spcPts val="1800"/>
              </a:spcAft>
              <a:buFont typeface="Arial" panose="020B0604020202020204" pitchFamily="34" charset="0"/>
              <a:buChar char="•"/>
            </a:pPr>
            <a:r>
              <a:rPr lang="en-US" sz="2600" b="0" dirty="0" smtClean="0"/>
              <a:t>Work duration in a location is greater than 3 hours but less than three consecutive days (72 consecutive hours); and, </a:t>
            </a:r>
          </a:p>
          <a:p>
            <a:pPr marL="690563" lvl="1" indent="-350838">
              <a:spcBef>
                <a:spcPts val="0"/>
              </a:spcBef>
              <a:spcAft>
                <a:spcPts val="1800"/>
              </a:spcAft>
              <a:buFont typeface="Arial" panose="020B0604020202020204" pitchFamily="34" charset="0"/>
              <a:buChar char="•"/>
            </a:pPr>
            <a:r>
              <a:rPr lang="en-US" sz="2600" b="0" dirty="0" smtClean="0"/>
              <a:t>Existing posted or regulatory speed limit is 35 mph or greater w/ centerline markings (indicates a minimum of 500 vehicles a day) exist.</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22</a:t>
            </a:fld>
            <a:endParaRPr lang="en-US" dirty="0"/>
          </a:p>
        </p:txBody>
      </p:sp>
    </p:spTree>
    <p:extLst>
      <p:ext uri="{BB962C8B-B14F-4D97-AF65-F5344CB8AC3E}">
        <p14:creationId xmlns:p14="http://schemas.microsoft.com/office/powerpoint/2010/main" val="3061034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has been misinterpretation of this section of 6G where some believe it gives them the right to not use traffic control devices since it takes some time to install them.  That was never the intent of this section of the MUTCD, therefore . . .</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23</a:t>
            </a:fld>
            <a:endParaRPr lang="en-US" dirty="0"/>
          </a:p>
        </p:txBody>
      </p:sp>
    </p:spTree>
    <p:extLst>
      <p:ext uri="{BB962C8B-B14F-4D97-AF65-F5344CB8AC3E}">
        <p14:creationId xmlns:p14="http://schemas.microsoft.com/office/powerpoint/2010/main" val="1860418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This section has been better defined as to its</a:t>
            </a:r>
            <a:r>
              <a:rPr lang="en-US" baseline="0" dirty="0" smtClean="0"/>
              <a:t> purpose and a Standard added stating “</a:t>
            </a:r>
            <a:r>
              <a:rPr lang="en-US" sz="1200" b="0" dirty="0" smtClean="0"/>
              <a:t>Modifications to standard TTC figures for short-duration operations require approval from the District Traffic Engineer.”</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24</a:t>
            </a:fld>
            <a:endParaRPr lang="en-US" dirty="0"/>
          </a:p>
        </p:txBody>
      </p:sp>
    </p:spTree>
    <p:extLst>
      <p:ext uri="{BB962C8B-B14F-4D97-AF65-F5344CB8AC3E}">
        <p14:creationId xmlns:p14="http://schemas.microsoft.com/office/powerpoint/2010/main" val="516129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the sunset of IIM-TE-342, it’s language was added to Section 6G:</a:t>
            </a:r>
          </a:p>
          <a:p>
            <a:pPr marL="690563" lvl="1" indent="-350838">
              <a:spcBef>
                <a:spcPts val="0"/>
              </a:spcBef>
              <a:spcAft>
                <a:spcPts val="1200"/>
              </a:spcAft>
              <a:buFont typeface="Arial" panose="020B0604020202020204" pitchFamily="34" charset="0"/>
              <a:buChar char="•"/>
            </a:pPr>
            <a:r>
              <a:rPr lang="en-US" sz="2600" b="0" dirty="0" smtClean="0"/>
              <a:t>When the center lane of a multi-lane roadway must be closed for work activities, an additional adjoining lane on one side shall be closed such that through traffic is not split around the work area (see figure TTC-18) </a:t>
            </a:r>
          </a:p>
          <a:p>
            <a:pPr marL="690563" lvl="1" indent="-350838">
              <a:spcBef>
                <a:spcPts val="0"/>
              </a:spcBef>
              <a:spcAft>
                <a:spcPts val="1200"/>
              </a:spcAft>
              <a:buFont typeface="Arial" panose="020B0604020202020204" pitchFamily="34" charset="0"/>
              <a:buChar char="•"/>
            </a:pPr>
            <a:r>
              <a:rPr lang="en-US" sz="2600" b="0" dirty="0" smtClean="0"/>
              <a:t>If the center lane closure must encroach on the remaining lanes, a minimum 11 foot travel lane(s) shall be maintained</a:t>
            </a:r>
            <a:r>
              <a:rPr lang="en-US" dirty="0" smtClean="0"/>
              <a:t> </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25</a:t>
            </a:fld>
            <a:endParaRPr lang="en-US" dirty="0"/>
          </a:p>
        </p:txBody>
      </p:sp>
    </p:spTree>
    <p:extLst>
      <p:ext uri="{BB962C8B-B14F-4D97-AF65-F5344CB8AC3E}">
        <p14:creationId xmlns:p14="http://schemas.microsoft.com/office/powerpoint/2010/main" val="1264825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smtClean="0"/>
              <a:t>A center lane shall not be closed when work is only being performed in an adjacent lane unless the lane closure encroached into the center lane resulting in a travel lane width of less than 11 feet </a:t>
            </a:r>
            <a:r>
              <a:rPr lang="en-US" dirty="0" smtClean="0"/>
              <a:t>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rgbClr val="00408D"/>
                </a:solidFill>
              </a:rPr>
              <a:t>This policy does not apply to center turn lanes on three-lane roadways.</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26</a:t>
            </a:fld>
            <a:endParaRPr lang="en-US" dirty="0"/>
          </a:p>
        </p:txBody>
      </p:sp>
    </p:spTree>
    <p:extLst>
      <p:ext uri="{BB962C8B-B14F-4D97-AF65-F5344CB8AC3E}">
        <p14:creationId xmlns:p14="http://schemas.microsoft.com/office/powerpoint/2010/main" val="2171331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improve the safety of Pull-off Areas on long term construction projects on Limited Access Highways, the following was added:</a:t>
            </a:r>
          </a:p>
          <a:p>
            <a:pPr lvl="0">
              <a:buFont typeface="Arial" panose="020B0604020202020204" pitchFamily="34" charset="0"/>
              <a:buChar char="•"/>
            </a:pPr>
            <a:r>
              <a:rPr lang="en-US" sz="1200" b="0" dirty="0" smtClean="0">
                <a:solidFill>
                  <a:srgbClr val="00408D"/>
                </a:solidFill>
              </a:rPr>
              <a:t>     To avoid conflicts with disabled vehicles and construction equipment, the pull-off areas shall not be used as construction ingress/egress points.</a:t>
            </a:r>
          </a:p>
          <a:p>
            <a:pPr lvl="0">
              <a:buFont typeface="Arial" panose="020B0604020202020204" pitchFamily="34" charset="0"/>
              <a:buChar char="•"/>
            </a:pPr>
            <a:r>
              <a:rPr lang="en-US" sz="1200" b="0" dirty="0" smtClean="0">
                <a:solidFill>
                  <a:srgbClr val="00408D"/>
                </a:solidFill>
              </a:rPr>
              <a:t>     Pull-off areas shall be a paved surface defined by barrier or outlined by temporary pavement markings and drums as shown in TTC-8.</a:t>
            </a:r>
          </a:p>
          <a:p>
            <a:pPr lvl="0">
              <a:buFont typeface="Arial" panose="020B0604020202020204" pitchFamily="34" charset="0"/>
              <a:buChar char="•"/>
            </a:pPr>
            <a:r>
              <a:rPr lang="en-US" sz="1200" b="0" dirty="0" smtClean="0">
                <a:solidFill>
                  <a:srgbClr val="00408D"/>
                </a:solidFill>
              </a:rPr>
              <a:t>     Pull-off areas shall be maintained free of debris and other roadway materials. </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27</a:t>
            </a:fld>
            <a:endParaRPr lang="en-US" dirty="0"/>
          </a:p>
        </p:txBody>
      </p:sp>
    </p:spTree>
    <p:extLst>
      <p:ext uri="{BB962C8B-B14F-4D97-AF65-F5344CB8AC3E}">
        <p14:creationId xmlns:p14="http://schemas.microsoft.com/office/powerpoint/2010/main" val="446209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section in 6G dealing with Installing and Removing Temporary Traffic </a:t>
            </a:r>
            <a:r>
              <a:rPr lang="en-US" dirty="0" err="1" smtClean="0"/>
              <a:t>Cntrol</a:t>
            </a:r>
            <a:r>
              <a:rPr lang="en-US" dirty="0" smtClean="0"/>
              <a:t>, the following changes were made:</a:t>
            </a:r>
          </a:p>
          <a:p>
            <a:pPr marL="690563" lvl="1" indent="-350838">
              <a:spcBef>
                <a:spcPts val="0"/>
              </a:spcBef>
              <a:spcAft>
                <a:spcPts val="1200"/>
              </a:spcAft>
              <a:buFont typeface="Arial" panose="020B0604020202020204" pitchFamily="34" charset="0"/>
              <a:buChar char="•"/>
            </a:pPr>
            <a:r>
              <a:rPr lang="en-US" sz="2600" b="0" dirty="0" smtClean="0">
                <a:solidFill>
                  <a:srgbClr val="FE5815"/>
                </a:solidFill>
              </a:rPr>
              <a:t>Changes “TTC Spotter” to “Flagger”</a:t>
            </a:r>
          </a:p>
          <a:p>
            <a:pPr marL="690563" lvl="1" indent="-350838">
              <a:spcBef>
                <a:spcPts val="0"/>
              </a:spcBef>
              <a:spcAft>
                <a:spcPts val="1200"/>
              </a:spcAft>
              <a:buFont typeface="Arial" panose="020B0604020202020204" pitchFamily="34" charset="0"/>
              <a:buChar char="•"/>
            </a:pPr>
            <a:r>
              <a:rPr lang="en-US" sz="2600" b="0" dirty="0" smtClean="0">
                <a:solidFill>
                  <a:srgbClr val="FE5815"/>
                </a:solidFill>
              </a:rPr>
              <a:t>Uses Stop/Slow paddle</a:t>
            </a:r>
          </a:p>
          <a:p>
            <a:pPr marL="690563" lvl="1" indent="-350838">
              <a:spcBef>
                <a:spcPts val="0"/>
              </a:spcBef>
              <a:spcAft>
                <a:spcPts val="1200"/>
              </a:spcAft>
              <a:buFont typeface="Arial" panose="020B0604020202020204" pitchFamily="34" charset="0"/>
              <a:buChar char="•"/>
            </a:pPr>
            <a:r>
              <a:rPr lang="en-US" sz="2600" b="0" dirty="0" smtClean="0">
                <a:solidFill>
                  <a:srgbClr val="FE5815"/>
                </a:solidFill>
              </a:rPr>
              <a:t>Controls traffic while installing signs and assumes flagger station #1 for that direction and maintains that flagger station</a:t>
            </a:r>
          </a:p>
          <a:p>
            <a:pPr marL="690563" lvl="1" indent="-350838">
              <a:spcBef>
                <a:spcPts val="0"/>
              </a:spcBef>
              <a:spcAft>
                <a:spcPts val="1200"/>
              </a:spcAft>
              <a:buFont typeface="Arial" panose="020B0604020202020204" pitchFamily="34" charset="0"/>
              <a:buChar char="•"/>
            </a:pPr>
            <a:r>
              <a:rPr lang="en-US" sz="2600" b="0" dirty="0" smtClean="0">
                <a:solidFill>
                  <a:srgbClr val="FE5815"/>
                </a:solidFill>
              </a:rPr>
              <a:t>Flagger #2 controls traffic during the opposite side signs installation then maintains flagger station #2</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28</a:t>
            </a:fld>
            <a:endParaRPr lang="en-US" dirty="0"/>
          </a:p>
        </p:txBody>
      </p:sp>
    </p:spTree>
    <p:extLst>
      <p:ext uri="{BB962C8B-B14F-4D97-AF65-F5344CB8AC3E}">
        <p14:creationId xmlns:p14="http://schemas.microsoft.com/office/powerpoint/2010/main" val="2455055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contractors have added TMAs to their work vehicles for added protection,</a:t>
            </a:r>
            <a:r>
              <a:rPr lang="en-US" baseline="0" dirty="0" smtClean="0"/>
              <a:t> which is fine as long as the work vehicle is also protected by a shadow vehicle with a TMA.  Workers shall not work off a shadow vehicle.</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29</a:t>
            </a:fld>
            <a:endParaRPr lang="en-US" dirty="0"/>
          </a:p>
        </p:txBody>
      </p:sp>
    </p:spTree>
    <p:extLst>
      <p:ext uri="{BB962C8B-B14F-4D97-AF65-F5344CB8AC3E}">
        <p14:creationId xmlns:p14="http://schemas.microsoft.com/office/powerpoint/2010/main" val="1624105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VDOT currently has two types of TMAs: Regular fold over the cab type units and trailer type units. F</a:t>
            </a:r>
            <a:r>
              <a:rPr lang="en-US" dirty="0" smtClean="0"/>
              <a:t>old over the cab type units are easier to back up in a closed shoulder or lane operations, where a trailer type unit cannot.  Therefore the next couple of slides explains how to perform removal operations with these types of TMAs.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smtClean="0">
              <a:solidFill>
                <a:srgbClr val="00408D"/>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smtClean="0">
                <a:solidFill>
                  <a:srgbClr val="00408D"/>
                </a:solidFill>
              </a:rPr>
              <a:t>When using standard non-trailer mounted TMA devices, the temporary traffic control devices should be removed against the flow of traffic within the closed travel lane, backing the TMA shadow vehicle while protecting the work vehicle removing the devices.</a:t>
            </a:r>
            <a:endParaRPr lang="en-US" sz="1200" b="0" dirty="0" smtClean="0">
              <a:solidFill>
                <a:srgbClr val="FE5815"/>
              </a:solidFill>
            </a:endParaRP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30</a:t>
            </a:fld>
            <a:endParaRPr lang="en-US" dirty="0"/>
          </a:p>
        </p:txBody>
      </p:sp>
    </p:spTree>
    <p:extLst>
      <p:ext uri="{BB962C8B-B14F-4D97-AF65-F5344CB8AC3E}">
        <p14:creationId xmlns:p14="http://schemas.microsoft.com/office/powerpoint/2010/main" val="3122167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 of changes or improvements have been made regarding Flagger activities:</a:t>
            </a:r>
          </a:p>
          <a:p>
            <a:pPr marL="457200" indent="-339725">
              <a:spcBef>
                <a:spcPts val="0"/>
              </a:spcBef>
              <a:spcAft>
                <a:spcPts val="600"/>
              </a:spcAft>
              <a:buFont typeface="Arial" panose="020B0604020202020204" pitchFamily="34" charset="0"/>
              <a:buChar char="•"/>
            </a:pPr>
            <a:r>
              <a:rPr lang="en-US" b="0" dirty="0" smtClean="0"/>
              <a:t>Flaggers control all road users</a:t>
            </a:r>
          </a:p>
          <a:p>
            <a:pPr marL="796925" lvl="1" indent="-339725">
              <a:spcBef>
                <a:spcPts val="0"/>
              </a:spcBef>
              <a:spcAft>
                <a:spcPts val="600"/>
              </a:spcAft>
              <a:buFont typeface="Arial" panose="020B0604020202020204" pitchFamily="34" charset="0"/>
              <a:buChar char="•"/>
            </a:pPr>
            <a:r>
              <a:rPr lang="en-US" b="0" dirty="0" smtClean="0"/>
              <a:t>Vehicles</a:t>
            </a:r>
          </a:p>
          <a:p>
            <a:pPr marL="796925" lvl="1" indent="-339725">
              <a:spcBef>
                <a:spcPts val="0"/>
              </a:spcBef>
              <a:spcAft>
                <a:spcPts val="600"/>
              </a:spcAft>
              <a:buFont typeface="Arial" panose="020B0604020202020204" pitchFamily="34" charset="0"/>
              <a:buChar char="•"/>
            </a:pPr>
            <a:r>
              <a:rPr lang="en-US" b="0" dirty="0" smtClean="0"/>
              <a:t>Pedestrians</a:t>
            </a:r>
          </a:p>
          <a:p>
            <a:pPr marL="796925" lvl="1" indent="-339725">
              <a:spcBef>
                <a:spcPts val="0"/>
              </a:spcBef>
              <a:spcAft>
                <a:spcPts val="1800"/>
              </a:spcAft>
              <a:buFont typeface="Arial" panose="020B0604020202020204" pitchFamily="34" charset="0"/>
              <a:buChar char="•"/>
            </a:pPr>
            <a:r>
              <a:rPr lang="en-US" b="0" dirty="0" smtClean="0"/>
              <a:t>Bicycles</a:t>
            </a:r>
          </a:p>
          <a:p>
            <a:pPr marL="457200" indent="-339725">
              <a:spcBef>
                <a:spcPts val="0"/>
              </a:spcBef>
              <a:spcAft>
                <a:spcPts val="1800"/>
              </a:spcAft>
              <a:buFont typeface="Arial" panose="020B0604020202020204" pitchFamily="34" charset="0"/>
              <a:buChar char="•"/>
            </a:pPr>
            <a:r>
              <a:rPr lang="en-US" b="0" dirty="0" smtClean="0"/>
              <a:t>Coordinates traffic movement on the mainline and intersecting roadways.</a:t>
            </a:r>
          </a:p>
          <a:p>
            <a:pPr marL="457200" indent="-339725">
              <a:spcBef>
                <a:spcPts val="0"/>
              </a:spcBef>
              <a:spcAft>
                <a:spcPts val="1800"/>
              </a:spcAft>
              <a:buFont typeface="Arial" panose="020B0604020202020204" pitchFamily="34" charset="0"/>
              <a:buChar char="•"/>
            </a:pPr>
            <a:r>
              <a:rPr lang="en-US" b="0" dirty="0" smtClean="0"/>
              <a:t>Require radio communication between all flaggers and pilot vehicle operators.</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4</a:t>
            </a:fld>
            <a:endParaRPr lang="en-US" dirty="0"/>
          </a:p>
        </p:txBody>
      </p:sp>
    </p:spTree>
    <p:extLst>
      <p:ext uri="{BB962C8B-B14F-4D97-AF65-F5344CB8AC3E}">
        <p14:creationId xmlns:p14="http://schemas.microsoft.com/office/powerpoint/2010/main" val="366033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rgbClr val="00408D"/>
                </a:solidFill>
              </a:rPr>
              <a:t>When using trailer mounted TMA devices, the temporary traffic control devices should be removed with the flow of traffic due to the difficulty of backing the trailer mounted devices. </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31</a:t>
            </a:fld>
            <a:endParaRPr lang="en-US" dirty="0"/>
          </a:p>
        </p:txBody>
      </p:sp>
    </p:spTree>
    <p:extLst>
      <p:ext uri="{BB962C8B-B14F-4D97-AF65-F5344CB8AC3E}">
        <p14:creationId xmlns:p14="http://schemas.microsoft.com/office/powerpoint/2010/main" val="1265602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Removing TTC’s w/ Trailer Mounted TMAs</a:t>
            </a:r>
          </a:p>
          <a:p>
            <a:pPr marL="0" lvl="0" indent="0">
              <a:spcBef>
                <a:spcPts val="0"/>
              </a:spcBef>
              <a:spcAft>
                <a:spcPts val="1200"/>
              </a:spcAft>
            </a:pPr>
            <a:r>
              <a:rPr lang="en-US" dirty="0" smtClean="0">
                <a:solidFill>
                  <a:srgbClr val="00408D"/>
                </a:solidFill>
              </a:rPr>
              <a:t>TTC Devices Should Be Removed With Flow Of Traffic</a:t>
            </a:r>
          </a:p>
          <a:p>
            <a:pPr marL="457200" lvl="1" indent="-233363">
              <a:spcBef>
                <a:spcPts val="0"/>
              </a:spcBef>
              <a:spcAft>
                <a:spcPts val="1200"/>
              </a:spcAft>
              <a:buFont typeface="Arial" panose="020B0604020202020204" pitchFamily="34" charset="0"/>
              <a:buChar char="•"/>
            </a:pPr>
            <a:r>
              <a:rPr lang="en-US" sz="2500" b="0" dirty="0" smtClean="0">
                <a:solidFill>
                  <a:srgbClr val="FE5815"/>
                </a:solidFill>
              </a:rPr>
              <a:t>To assist with moving traffic over during the removal operation, leave the arrow board operating.  </a:t>
            </a:r>
          </a:p>
          <a:p>
            <a:pPr marL="457200" lvl="1" indent="-233363">
              <a:spcBef>
                <a:spcPts val="0"/>
              </a:spcBef>
              <a:spcAft>
                <a:spcPts val="1200"/>
              </a:spcAft>
              <a:buFont typeface="Arial" panose="020B0604020202020204" pitchFamily="34" charset="0"/>
              <a:buChar char="•"/>
            </a:pPr>
            <a:r>
              <a:rPr lang="en-US" sz="2500" b="0" dirty="0" smtClean="0">
                <a:solidFill>
                  <a:srgbClr val="FE5815"/>
                </a:solidFill>
              </a:rPr>
              <a:t>Remove the channelizing devices with the flow of traffic starting at the merging taper and continue to remove the remaining channelizing devices through the termination area.  Remove the END ROAD WORK sign adjacent to the lane </a:t>
            </a:r>
          </a:p>
          <a:p>
            <a:pPr marL="457200" lvl="1" indent="-233363">
              <a:spcBef>
                <a:spcPts val="0"/>
              </a:spcBef>
              <a:spcAft>
                <a:spcPts val="1200"/>
              </a:spcAft>
              <a:buFont typeface="Arial" panose="020B0604020202020204" pitchFamily="34" charset="0"/>
              <a:buChar char="•"/>
            </a:pPr>
            <a:r>
              <a:rPr lang="en-US" sz="2500" b="0" dirty="0" smtClean="0">
                <a:solidFill>
                  <a:srgbClr val="FE5815"/>
                </a:solidFill>
              </a:rPr>
              <a:t>Remove the advanced warning signs </a:t>
            </a:r>
          </a:p>
          <a:p>
            <a:pPr marL="457200" lvl="1" indent="-233363">
              <a:spcBef>
                <a:spcPts val="0"/>
              </a:spcBef>
              <a:spcAft>
                <a:spcPts val="1800"/>
              </a:spcAft>
              <a:buFont typeface="Arial" panose="020B0604020202020204" pitchFamily="34" charset="0"/>
              <a:buChar char="•"/>
            </a:pPr>
            <a:r>
              <a:rPr lang="en-US" sz="2500" b="0" dirty="0" smtClean="0">
                <a:solidFill>
                  <a:srgbClr val="FE5815"/>
                </a:solidFill>
              </a:rPr>
              <a:t>Remove the arrow board and its delineation</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32</a:t>
            </a:fld>
            <a:endParaRPr lang="en-US" dirty="0"/>
          </a:p>
        </p:txBody>
      </p:sp>
    </p:spTree>
    <p:extLst>
      <p:ext uri="{BB962C8B-B14F-4D97-AF65-F5344CB8AC3E}">
        <p14:creationId xmlns:p14="http://schemas.microsoft.com/office/powerpoint/2010/main" val="981219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 of VSP or other law enforcement is an enhancement to the typical traffic control layout, NOT A REPLACEMENT of TTC devices.  Therefore, the following has</a:t>
            </a:r>
            <a:r>
              <a:rPr lang="en-US" baseline="0" dirty="0" smtClean="0"/>
              <a:t> been added:</a:t>
            </a:r>
          </a:p>
          <a:p>
            <a:pPr marL="0" lvl="0" indent="0">
              <a:spcBef>
                <a:spcPts val="0"/>
              </a:spcBef>
              <a:spcAft>
                <a:spcPts val="1800"/>
              </a:spcAft>
            </a:pPr>
            <a:r>
              <a:rPr lang="en-US" u="sng" dirty="0" smtClean="0"/>
              <a:t>Use of Law Enforcement in Work Zones</a:t>
            </a:r>
          </a:p>
          <a:p>
            <a:pPr marL="0" indent="0">
              <a:spcBef>
                <a:spcPts val="0"/>
              </a:spcBef>
              <a:spcAft>
                <a:spcPts val="600"/>
              </a:spcAft>
            </a:pPr>
            <a:r>
              <a:rPr lang="en-US" dirty="0" smtClean="0">
                <a:solidFill>
                  <a:schemeClr val="accent4"/>
                </a:solidFill>
              </a:rPr>
              <a:t>The use of law enforcement personnel in WZs helps w/ speed compliance and increases driver awareness to WZ conditions</a:t>
            </a:r>
            <a:endParaRPr lang="en-US" u="sng" dirty="0" smtClean="0">
              <a:solidFill>
                <a:schemeClr val="accent4"/>
              </a:solidFill>
            </a:endParaRPr>
          </a:p>
          <a:p>
            <a:pPr marL="457200" indent="-223838">
              <a:buFont typeface="Arial" panose="020B0604020202020204" pitchFamily="34" charset="0"/>
              <a:buChar char="•"/>
            </a:pPr>
            <a:r>
              <a:rPr lang="en-US" sz="1200" b="0" dirty="0" smtClean="0"/>
              <a:t>The use of law enforcement personnel is an enhancement to the typical temporary traffic control applications shown in this manual and shall not be used as a substitution or replacement for temporary traffic control devices.  </a:t>
            </a:r>
          </a:p>
          <a:p>
            <a:pPr marL="457200" indent="-223838">
              <a:buFont typeface="Arial" panose="020B0604020202020204" pitchFamily="34" charset="0"/>
              <a:buChar char="•"/>
            </a:pPr>
            <a:r>
              <a:rPr lang="en-US" sz="1200" b="0" dirty="0" smtClean="0"/>
              <a:t>When used in a mobile operation and installing/removing temporary traffic control devices, law enforcement vehicles shall be protected by a shadow vehicle. </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33</a:t>
            </a:fld>
            <a:endParaRPr lang="en-US" dirty="0"/>
          </a:p>
        </p:txBody>
      </p:sp>
    </p:spTree>
    <p:extLst>
      <p:ext uri="{BB962C8B-B14F-4D97-AF65-F5344CB8AC3E}">
        <p14:creationId xmlns:p14="http://schemas.microsoft.com/office/powerpoint/2010/main" val="2064472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TABLE 6G-1, INTERSECTION SIGHT DISTANCE (ISD) IN FEET FOR CONSTRUCTION ENTRANCES was revised to match the AASHTO Green Book on design.  This table should be referenced when logging operations</a:t>
            </a:r>
            <a:r>
              <a:rPr lang="en-US" sz="1200" baseline="0" dirty="0" smtClean="0"/>
              <a:t> are establishing ingress and egress into a piece of property.</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34</a:t>
            </a:fld>
            <a:endParaRPr lang="en-US" dirty="0"/>
          </a:p>
        </p:txBody>
      </p:sp>
    </p:spTree>
    <p:extLst>
      <p:ext uri="{BB962C8B-B14F-4D97-AF65-F5344CB8AC3E}">
        <p14:creationId xmlns:p14="http://schemas.microsoft.com/office/powerpoint/2010/main" val="3018443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a response to a VTRC recommendation from a report on TMA crashes, the placement of the first shadow vehicle in the travel lane</a:t>
            </a:r>
            <a:r>
              <a:rPr lang="en-US" baseline="0" dirty="0" smtClean="0"/>
              <a:t> has been shifter over so that it is straddling the edge line</a:t>
            </a:r>
            <a:r>
              <a:rPr lang="en-US" dirty="0" smtClean="0"/>
              <a:t> instead of being fully</a:t>
            </a:r>
            <a:r>
              <a:rPr lang="en-US" baseline="0" dirty="0" smtClean="0"/>
              <a:t> </a:t>
            </a:r>
            <a:r>
              <a:rPr lang="en-US" dirty="0" smtClean="0"/>
              <a:t>in the first travel lane.</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35</a:t>
            </a:fld>
            <a:endParaRPr lang="en-US" dirty="0"/>
          </a:p>
        </p:txBody>
      </p:sp>
    </p:spTree>
    <p:extLst>
      <p:ext uri="{BB962C8B-B14F-4D97-AF65-F5344CB8AC3E}">
        <p14:creationId xmlns:p14="http://schemas.microsoft.com/office/powerpoint/2010/main" val="3620859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notes of the following TTC layouts</a:t>
            </a:r>
            <a:r>
              <a:rPr lang="en-US" baseline="0" dirty="0" smtClean="0"/>
              <a:t> have been modified:</a:t>
            </a:r>
          </a:p>
          <a:p>
            <a:endParaRPr lang="en-US" baseline="0" dirty="0" smtClean="0"/>
          </a:p>
          <a:p>
            <a:pPr marL="0" indent="0">
              <a:spcBef>
                <a:spcPts val="0"/>
              </a:spcBef>
              <a:spcAft>
                <a:spcPts val="600"/>
              </a:spcAft>
            </a:pPr>
            <a:r>
              <a:rPr lang="en-US" dirty="0" smtClean="0"/>
              <a:t>TTC-14 - Moving/Mobile Operation on a Two-lane Roadway</a:t>
            </a:r>
          </a:p>
          <a:p>
            <a:pPr marL="574675" lvl="1" indent="-350838">
              <a:spcBef>
                <a:spcPts val="0"/>
              </a:spcBef>
              <a:spcAft>
                <a:spcPts val="1800"/>
              </a:spcAft>
              <a:buFont typeface="Arial" panose="020B0604020202020204" pitchFamily="34" charset="0"/>
              <a:buChar char="•"/>
            </a:pPr>
            <a:r>
              <a:rPr lang="en-US" sz="2600" b="0" dirty="0" smtClean="0"/>
              <a:t>Each vehicle shall have radio communications </a:t>
            </a:r>
          </a:p>
          <a:p>
            <a:pPr marL="0" lvl="1" indent="0">
              <a:spcBef>
                <a:spcPts val="0"/>
              </a:spcBef>
              <a:spcAft>
                <a:spcPts val="1800"/>
              </a:spcAft>
            </a:pPr>
            <a:r>
              <a:rPr lang="en-US" sz="2800" dirty="0" smtClean="0">
                <a:solidFill>
                  <a:srgbClr val="FE5815"/>
                </a:solidFill>
                <a:cs typeface="+mn-cs"/>
              </a:rPr>
              <a:t>TTC-15 - Short Duration Operation on a Multi-lane Roadway</a:t>
            </a:r>
          </a:p>
          <a:p>
            <a:pPr marL="574675" lvl="1" indent="-350838">
              <a:spcBef>
                <a:spcPts val="0"/>
              </a:spcBef>
              <a:spcAft>
                <a:spcPts val="1200"/>
              </a:spcAft>
              <a:buFont typeface="Arial" panose="020B0604020202020204" pitchFamily="34" charset="0"/>
              <a:buChar char="•"/>
            </a:pPr>
            <a:r>
              <a:rPr lang="en-US" sz="2600" b="0" dirty="0" smtClean="0"/>
              <a:t>A PCMS should be used when signs cannot be dual indicated</a:t>
            </a:r>
          </a:p>
          <a:p>
            <a:pPr marL="574675" lvl="1" indent="-350838">
              <a:spcBef>
                <a:spcPts val="0"/>
              </a:spcBef>
              <a:spcAft>
                <a:spcPts val="1800"/>
              </a:spcAft>
              <a:buFont typeface="Arial" panose="020B0604020202020204" pitchFamily="34" charset="0"/>
              <a:buChar char="•"/>
            </a:pPr>
            <a:r>
              <a:rPr lang="en-US" sz="2600" b="0" dirty="0" smtClean="0"/>
              <a:t>Added a note for the use of a TMA </a:t>
            </a:r>
          </a:p>
          <a:p>
            <a:pPr marL="0" lvl="1" indent="0">
              <a:spcBef>
                <a:spcPts val="0"/>
              </a:spcBef>
              <a:spcAft>
                <a:spcPts val="600"/>
              </a:spcAft>
            </a:pPr>
            <a:r>
              <a:rPr lang="en-US" sz="2800" dirty="0" smtClean="0">
                <a:solidFill>
                  <a:srgbClr val="FE5815"/>
                </a:solidFill>
                <a:cs typeface="+mn-cs"/>
              </a:rPr>
              <a:t>TTC-22 - Right Lane Closure Operation on a Three-lane Roadway</a:t>
            </a:r>
          </a:p>
          <a:p>
            <a:pPr marL="574675" lvl="1" indent="-350838">
              <a:spcBef>
                <a:spcPts val="0"/>
              </a:spcBef>
              <a:spcAft>
                <a:spcPts val="1800"/>
              </a:spcAft>
              <a:buFont typeface="Arial" panose="020B0604020202020204" pitchFamily="34" charset="0"/>
              <a:buChar char="•"/>
            </a:pPr>
            <a:r>
              <a:rPr lang="en-US" sz="2600" b="0" dirty="0" smtClean="0"/>
              <a:t>Posted speed limit 45 mph or greater requires the use of a TMA</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36</a:t>
            </a:fld>
            <a:endParaRPr lang="en-US" dirty="0"/>
          </a:p>
        </p:txBody>
      </p:sp>
    </p:spTree>
    <p:extLst>
      <p:ext uri="{BB962C8B-B14F-4D97-AF65-F5344CB8AC3E}">
        <p14:creationId xmlns:p14="http://schemas.microsoft.com/office/powerpoint/2010/main" val="2554248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Pedestrian signs have been added to TTC-36.</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37</a:t>
            </a:fld>
            <a:endParaRPr lang="en-US" dirty="0"/>
          </a:p>
        </p:txBody>
      </p:sp>
    </p:spTree>
    <p:extLst>
      <p:ext uri="{BB962C8B-B14F-4D97-AF65-F5344CB8AC3E}">
        <p14:creationId xmlns:p14="http://schemas.microsoft.com/office/powerpoint/2010/main" val="2834293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reviews of projects at night, many motorist seemed confused at off ramps, some changing their minds and traveling up into the closed lane.  Since an exit taper is used at these locations, and tapers at night require the use of drums, </a:t>
            </a:r>
            <a:r>
              <a:rPr lang="en-US" baseline="0" dirty="0" err="1" smtClean="0"/>
              <a:t>thia</a:t>
            </a:r>
            <a:r>
              <a:rPr lang="en-US" baseline="0" dirty="0" smtClean="0"/>
              <a:t> change was added to clarify that.  Once drums were added to the projects that were revised, motorist had a clearer understanding of what they need to do to exit the travelway.  </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38</a:t>
            </a:fld>
            <a:endParaRPr lang="en-US" dirty="0"/>
          </a:p>
        </p:txBody>
      </p:sp>
    </p:spTree>
    <p:extLst>
      <p:ext uri="{BB962C8B-B14F-4D97-AF65-F5344CB8AC3E}">
        <p14:creationId xmlns:p14="http://schemas.microsoft.com/office/powerpoint/2010/main" val="1564771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For TTC-50,</a:t>
            </a:r>
            <a:r>
              <a:rPr lang="en-US" baseline="0" dirty="0" smtClean="0"/>
              <a:t> </a:t>
            </a:r>
            <a:r>
              <a:rPr lang="en-US" dirty="0" smtClean="0"/>
              <a:t>Disruption Operation on a Multi-lane Roadway, the following changes were made: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457200" lvl="1" indent="-350838">
              <a:spcBef>
                <a:spcPts val="0"/>
              </a:spcBef>
              <a:spcAft>
                <a:spcPts val="1200"/>
              </a:spcAft>
              <a:buFont typeface="Arial" panose="020B0604020202020204" pitchFamily="34" charset="0"/>
              <a:buChar char="•"/>
            </a:pPr>
            <a:r>
              <a:rPr lang="en-US" sz="2600" b="0" dirty="0" smtClean="0"/>
              <a:t>Changed stoppage time to 15 minutes in lieu of 20 minutes</a:t>
            </a:r>
          </a:p>
          <a:p>
            <a:pPr marL="457200" lvl="1" indent="-350838">
              <a:spcBef>
                <a:spcPts val="0"/>
              </a:spcBef>
              <a:spcAft>
                <a:spcPts val="1200"/>
              </a:spcAft>
              <a:buFont typeface="Arial" panose="020B0604020202020204" pitchFamily="34" charset="0"/>
              <a:buChar char="•"/>
            </a:pPr>
            <a:r>
              <a:rPr lang="en-US" sz="2600" b="0" dirty="0" smtClean="0"/>
              <a:t>Lane closure required if flaggers are controlling traffic – flagger controls only one lane</a:t>
            </a:r>
          </a:p>
          <a:p>
            <a:pPr marL="457200" lvl="1" indent="-350838">
              <a:spcBef>
                <a:spcPts val="0"/>
              </a:spcBef>
              <a:spcAft>
                <a:spcPts val="1800"/>
              </a:spcAft>
              <a:buFont typeface="Arial" panose="020B0604020202020204" pitchFamily="34" charset="0"/>
              <a:buChar char="•"/>
            </a:pPr>
            <a:r>
              <a:rPr lang="en-US" sz="2600" b="0" dirty="0" smtClean="0"/>
              <a:t>Lane closure and center lane turn lane must be closed if using flaggers or if performing a slow roll operation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39</a:t>
            </a:fld>
            <a:endParaRPr lang="en-US" dirty="0"/>
          </a:p>
        </p:txBody>
      </p:sp>
    </p:spTree>
    <p:extLst>
      <p:ext uri="{BB962C8B-B14F-4D97-AF65-F5344CB8AC3E}">
        <p14:creationId xmlns:p14="http://schemas.microsoft.com/office/powerpoint/2010/main" val="852978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following modification has been made to TTC-61,</a:t>
            </a:r>
            <a:r>
              <a:rPr lang="en-US" dirty="0" smtClean="0"/>
              <a:t> Pre-storm Treatment Operation: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dirty="0" smtClean="0"/>
              <a:t>If the operation can maintain an operating speed of 50 mph or greater, the use of a TMA on the shadow vehicle may be eliminated.</a:t>
            </a: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40</a:t>
            </a:fld>
            <a:endParaRPr lang="en-US" dirty="0"/>
          </a:p>
        </p:txBody>
      </p:sp>
    </p:spTree>
    <p:extLst>
      <p:ext uri="{BB962C8B-B14F-4D97-AF65-F5344CB8AC3E}">
        <p14:creationId xmlns:p14="http://schemas.microsoft.com/office/powerpoint/2010/main" val="2043460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Flag Transfer method</a:t>
            </a:r>
            <a:r>
              <a:rPr lang="en-US" baseline="0" dirty="0" smtClean="0"/>
              <a:t> has been removed since it’s been a while since this process was used.  It’s also been removed from the recent revised Flagger training video.</a:t>
            </a:r>
          </a:p>
          <a:p>
            <a:pPr marL="117475" indent="0">
              <a:spcBef>
                <a:spcPts val="0"/>
              </a:spcBef>
              <a:spcAft>
                <a:spcPts val="1800"/>
              </a:spcAft>
              <a:buFontTx/>
              <a:buNone/>
            </a:pPr>
            <a:endParaRPr lang="en-US" b="0" baseline="0" dirty="0" smtClean="0">
              <a:solidFill>
                <a:schemeClr val="tx1"/>
              </a:solidFill>
            </a:endParaRPr>
          </a:p>
          <a:p>
            <a:pPr marL="117475" indent="0">
              <a:spcBef>
                <a:spcPts val="0"/>
              </a:spcBef>
              <a:spcAft>
                <a:spcPts val="1800"/>
              </a:spcAft>
              <a:buFontTx/>
              <a:buNone/>
            </a:pPr>
            <a:r>
              <a:rPr lang="en-US" b="0" dirty="0" smtClean="0">
                <a:solidFill>
                  <a:schemeClr val="accent1"/>
                </a:solidFill>
              </a:rPr>
              <a:t>One flagger may control traffic on low volume roadways (500 vpd or less) &amp; good visibility to each end of the work zone. Otherwise, two flaggers are required.</a:t>
            </a:r>
          </a:p>
          <a:p>
            <a:pPr marL="117475" indent="0">
              <a:spcBef>
                <a:spcPts val="0"/>
              </a:spcBef>
              <a:spcAft>
                <a:spcPts val="1800"/>
              </a:spcAft>
              <a:buFontTx/>
              <a:buNone/>
            </a:pPr>
            <a:endParaRPr lang="en-US" b="0" dirty="0" smtClean="0">
              <a:solidFill>
                <a:schemeClr val="accent1"/>
              </a:solidFill>
            </a:endParaRPr>
          </a:p>
          <a:p>
            <a:pPr marL="117475" indent="0">
              <a:spcBef>
                <a:spcPts val="0"/>
              </a:spcBef>
              <a:spcAft>
                <a:spcPts val="1800"/>
              </a:spcAft>
              <a:buFontTx/>
              <a:buNone/>
            </a:pPr>
            <a:r>
              <a:rPr lang="en-US" b="0" dirty="0" smtClean="0">
                <a:solidFill>
                  <a:schemeClr val="accent1"/>
                </a:solidFill>
              </a:rPr>
              <a:t>Flaggers stand on the shoulder or as close as possible, never entering the travel lane used by stopped or moving traffic.</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5</a:t>
            </a:fld>
            <a:endParaRPr lang="en-US" dirty="0"/>
          </a:p>
        </p:txBody>
      </p:sp>
    </p:spTree>
    <p:extLst>
      <p:ext uri="{BB962C8B-B14F-4D97-AF65-F5344CB8AC3E}">
        <p14:creationId xmlns:p14="http://schemas.microsoft.com/office/powerpoint/2010/main" val="2777134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TTC-64 - End of Day Signing for Surface Treatment, Slurry Seal and Latex Emulsion Treatment Operations</a:t>
            </a:r>
          </a:p>
          <a:p>
            <a:pPr marL="457200" lvl="1" indent="-350838">
              <a:spcBef>
                <a:spcPts val="0"/>
              </a:spcBef>
              <a:spcAft>
                <a:spcPts val="1200"/>
              </a:spcAft>
              <a:buFont typeface="Arial" panose="020B0604020202020204" pitchFamily="34" charset="0"/>
              <a:buChar char="•"/>
            </a:pPr>
            <a:r>
              <a:rPr lang="en-US" sz="2600" b="0" dirty="0" smtClean="0"/>
              <a:t>Added note for the UNMARKED PAVEMENT AHEAD (W8-4) sign</a:t>
            </a:r>
          </a:p>
          <a:p>
            <a:pPr marL="457200" lvl="1" indent="-350838">
              <a:spcBef>
                <a:spcPts val="0"/>
              </a:spcBef>
              <a:spcAft>
                <a:spcPts val="1800"/>
              </a:spcAft>
              <a:buFont typeface="Arial" panose="020B0604020202020204" pitchFamily="34" charset="0"/>
              <a:buChar char="•"/>
            </a:pPr>
            <a:r>
              <a:rPr lang="en-US" sz="2600" b="0" dirty="0" smtClean="0"/>
              <a:t>Signs shall be erected in advance of resurfaced roadway sections 500 feet or more in length where the center line and edge lines have been removed until pavement marking are applied</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41</a:t>
            </a:fld>
            <a:endParaRPr lang="en-US" dirty="0"/>
          </a:p>
        </p:txBody>
      </p:sp>
    </p:spTree>
    <p:extLst>
      <p:ext uri="{BB962C8B-B14F-4D97-AF65-F5344CB8AC3E}">
        <p14:creationId xmlns:p14="http://schemas.microsoft.com/office/powerpoint/2010/main" val="42546583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This TTC was requested</a:t>
            </a:r>
            <a:r>
              <a:rPr lang="en-US" baseline="0" dirty="0" smtClean="0"/>
              <a:t> to be added by a couple of the districts: </a:t>
            </a:r>
            <a:r>
              <a:rPr lang="en-US" dirty="0" smtClean="0"/>
              <a:t>Lane Closure Operation for Flagging Operations on an Intersecting Roadway </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42</a:t>
            </a:fld>
            <a:endParaRPr lang="en-US" dirty="0"/>
          </a:p>
        </p:txBody>
      </p:sp>
    </p:spTree>
    <p:extLst>
      <p:ext uri="{BB962C8B-B14F-4D97-AF65-F5344CB8AC3E}">
        <p14:creationId xmlns:p14="http://schemas.microsoft.com/office/powerpoint/2010/main" val="2361569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 the</a:t>
            </a:r>
            <a:r>
              <a:rPr lang="en-US" baseline="0" dirty="0" smtClean="0"/>
              <a:t> use of AFADs has been made into a TTC with the typical figures moved from 6E to 6H with the rest of the TTC layouts.</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43</a:t>
            </a:fld>
            <a:endParaRPr lang="en-US" dirty="0"/>
          </a:p>
        </p:txBody>
      </p:sp>
    </p:spTree>
    <p:extLst>
      <p:ext uri="{BB962C8B-B14F-4D97-AF65-F5344CB8AC3E}">
        <p14:creationId xmlns:p14="http://schemas.microsoft.com/office/powerpoint/2010/main" val="1838545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change which</a:t>
            </a:r>
            <a:r>
              <a:rPr lang="en-US" baseline="0" dirty="0" smtClean="0"/>
              <a:t> effect Safety Service Patrol personnel only.  It is not to be used for regular road work operations: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While parked on the shoulder, the Alternating Diamond caution mode shall only be displayed by VDOT/Contractor traffic operations incident management vehicles to assist in distinguishing them from a normal work vehicle.  The 4-corner caution mode can be used until June 1, 2023 at which time the Alternating Diamond caution mode shall only be used.</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44</a:t>
            </a:fld>
            <a:endParaRPr lang="en-US" dirty="0"/>
          </a:p>
        </p:txBody>
      </p:sp>
    </p:spTree>
    <p:extLst>
      <p:ext uri="{BB962C8B-B14F-4D97-AF65-F5344CB8AC3E}">
        <p14:creationId xmlns:p14="http://schemas.microsoft.com/office/powerpoint/2010/main" val="227481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Revision 2 will be out soon</a:t>
            </a:r>
            <a:r>
              <a:rPr lang="en-US" baseline="0" dirty="0" smtClean="0"/>
              <a:t> and will be </a:t>
            </a:r>
            <a:r>
              <a:rPr lang="en-US" sz="1200" b="0" dirty="0" smtClean="0"/>
              <a:t>effective for all work performed by State Forces on Sept. 1, 2019, unless work is under a contract that references Rev. 1 of the WAPM</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Revision 2 w</a:t>
            </a:r>
            <a:r>
              <a:rPr lang="en-US" sz="1200" b="0" dirty="0" smtClean="0"/>
              <a:t>ill be effective on projects advertised on and after Jan 1, 2020.</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45</a:t>
            </a:fld>
            <a:endParaRPr lang="en-US" dirty="0"/>
          </a:p>
        </p:txBody>
      </p:sp>
    </p:spTree>
    <p:extLst>
      <p:ext uri="{BB962C8B-B14F-4D97-AF65-F5344CB8AC3E}">
        <p14:creationId xmlns:p14="http://schemas.microsoft.com/office/powerpoint/2010/main" val="25515804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be happy to take your questions.</a:t>
            </a:r>
            <a:r>
              <a:rPr lang="en-US" baseline="0" dirty="0" smtClean="0"/>
              <a:t>  If I can’t provide an answer to you, I will contact the Traffic Engineering Division and relay what they say.</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46</a:t>
            </a:fld>
            <a:endParaRPr lang="en-US" dirty="0"/>
          </a:p>
        </p:txBody>
      </p:sp>
    </p:spTree>
    <p:extLst>
      <p:ext uri="{BB962C8B-B14F-4D97-AF65-F5344CB8AC3E}">
        <p14:creationId xmlns:p14="http://schemas.microsoft.com/office/powerpoint/2010/main" val="3563831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and please be safe </a:t>
            </a:r>
            <a:r>
              <a:rPr lang="en-US" smtClean="0"/>
              <a:t>out there!</a:t>
            </a:r>
            <a:endParaRPr lang="en-US"/>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47</a:t>
            </a:fld>
            <a:endParaRPr lang="en-US" dirty="0"/>
          </a:p>
        </p:txBody>
      </p:sp>
    </p:spTree>
    <p:extLst>
      <p:ext uri="{BB962C8B-B14F-4D97-AF65-F5344CB8AC3E}">
        <p14:creationId xmlns:p14="http://schemas.microsoft.com/office/powerpoint/2010/main" val="100341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important safety feature added</a:t>
            </a:r>
            <a:r>
              <a:rPr lang="en-US" baseline="0" dirty="0" smtClean="0"/>
              <a:t> for flagger safety is removing the flagger from entering the roadway.  Flagging operations should always be performed from the roadway shoulder.</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Also, </a:t>
            </a:r>
            <a:r>
              <a:rPr lang="en-US" sz="1200" b="0" dirty="0" smtClean="0">
                <a:solidFill>
                  <a:schemeClr val="tx2"/>
                </a:solidFill>
                <a:effectLst/>
              </a:rPr>
              <a:t>Flaggers shall not use cell phones or other similar devices. Due to their distracted nature.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smtClean="0">
              <a:solidFill>
                <a:schemeClr val="tx2"/>
              </a:solidFill>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chemeClr val="tx2"/>
                </a:solidFill>
                <a:effectLst/>
              </a:rPr>
              <a:t>To improve flagger visibility, beginning September 1 all flaggers will be required to wear the Class E trouser during both day and night operations. </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6</a:t>
            </a:fld>
            <a:endParaRPr lang="en-US" dirty="0"/>
          </a:p>
        </p:txBody>
      </p:sp>
    </p:spTree>
    <p:extLst>
      <p:ext uri="{BB962C8B-B14F-4D97-AF65-F5344CB8AC3E}">
        <p14:creationId xmlns:p14="http://schemas.microsoft.com/office/powerpoint/2010/main" val="240162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guidance statement has been added for the stoppage of traffic by flaggers: </a:t>
            </a:r>
          </a:p>
          <a:p>
            <a:pPr marL="692150" marR="0" lvl="0" indent="-346075">
              <a:lnSpc>
                <a:spcPct val="107000"/>
              </a:lnSpc>
              <a:spcBef>
                <a:spcPts val="0"/>
              </a:spcBef>
              <a:spcAft>
                <a:spcPts val="0"/>
              </a:spcAft>
              <a:buFont typeface="Symbol" panose="05050102010706020507" pitchFamily="18" charset="2"/>
              <a:buChar char=""/>
            </a:pPr>
            <a:r>
              <a:rPr lang="en-US" sz="1200" b="1" kern="1200" dirty="0" smtClean="0">
                <a:solidFill>
                  <a:srgbClr val="00408D"/>
                </a:solidFill>
                <a:latin typeface="Arial" charset="0"/>
                <a:ea typeface="ＭＳ Ｐゴシック" pitchFamily="1" charset="-128"/>
                <a:cs typeface="+mn-cs"/>
              </a:rPr>
              <a:t>8 Minutes For High Volume Roadways (500 Vehicles Or &gt; Per Day)</a:t>
            </a:r>
          </a:p>
          <a:p>
            <a:pPr marL="692150" marR="0" lvl="0" indent="-346075">
              <a:lnSpc>
                <a:spcPct val="107000"/>
              </a:lnSpc>
              <a:spcBef>
                <a:spcPts val="0"/>
              </a:spcBef>
              <a:spcAft>
                <a:spcPts val="1800"/>
              </a:spcAft>
              <a:buFont typeface="Symbol" panose="05050102010706020507" pitchFamily="18" charset="2"/>
              <a:buChar char=""/>
            </a:pPr>
            <a:r>
              <a:rPr lang="en-US" sz="1200" b="1" kern="1200" dirty="0" smtClean="0">
                <a:solidFill>
                  <a:srgbClr val="00408D"/>
                </a:solidFill>
                <a:latin typeface="Arial" charset="0"/>
                <a:ea typeface="ＭＳ Ｐゴシック" pitchFamily="1" charset="-128"/>
                <a:cs typeface="+mn-cs"/>
              </a:rPr>
              <a:t>12 Minutes For &lt; 500 Vehicles Per Day</a:t>
            </a:r>
          </a:p>
          <a:p>
            <a:pPr marL="346075" marR="0" lvl="0" indent="0">
              <a:lnSpc>
                <a:spcPct val="107000"/>
              </a:lnSpc>
              <a:spcBef>
                <a:spcPts val="0"/>
              </a:spcBef>
              <a:spcAft>
                <a:spcPts val="1800"/>
              </a:spcAft>
              <a:buFont typeface="Symbol" panose="05050102010706020507" pitchFamily="18" charset="2"/>
              <a:buNone/>
            </a:pPr>
            <a:endParaRPr lang="en-US" sz="1200" b="1" kern="1200" dirty="0" smtClean="0">
              <a:solidFill>
                <a:srgbClr val="00408D"/>
              </a:solidFill>
              <a:latin typeface="Arial" charset="0"/>
              <a:ea typeface="ＭＳ Ｐゴシック" pitchFamily="1" charset="-128"/>
              <a:cs typeface="+mn-cs"/>
            </a:endParaRPr>
          </a:p>
          <a:p>
            <a:r>
              <a:rPr lang="en-US" dirty="0" smtClean="0"/>
              <a:t>The guidance was added due to complaints received by the Secretary of Transportation on long wait time by motorists in flagging operations.  There was no written guidance in the WAPM covering this.   If for some reason a longer stoppage time is needed, then a PCMS will need to be used displaying what the wait time may be to better communicate to motorists.</a:t>
            </a:r>
          </a:p>
          <a:p>
            <a:endParaRPr lang="en-US" dirty="0" smtClean="0"/>
          </a:p>
          <a:p>
            <a:r>
              <a:rPr lang="en-US" dirty="0" smtClean="0"/>
              <a:t>An option statement was added covering there may be a need to control access</a:t>
            </a:r>
            <a:r>
              <a:rPr lang="en-US" baseline="0" dirty="0" smtClean="0"/>
              <a:t> to private entrances or driveways or at least communicate that you will be out there controlling traffic in a one lane travel situation.</a:t>
            </a:r>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7</a:t>
            </a:fld>
            <a:endParaRPr lang="en-US" dirty="0"/>
          </a:p>
        </p:txBody>
      </p:sp>
    </p:spTree>
    <p:extLst>
      <p:ext uri="{BB962C8B-B14F-4D97-AF65-F5344CB8AC3E}">
        <p14:creationId xmlns:p14="http://schemas.microsoft.com/office/powerpoint/2010/main" val="3018963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u="none" dirty="0" smtClean="0">
                <a:solidFill>
                  <a:schemeClr val="accent2">
                    <a:lumMod val="75000"/>
                  </a:schemeClr>
                </a:solidFill>
                <a:effectLst/>
              </a:rPr>
              <a:t>Coordination with the railroad required</a:t>
            </a:r>
            <a:r>
              <a:rPr lang="en-US" sz="1200" b="0" u="none" baseline="0" dirty="0" smtClean="0">
                <a:solidFill>
                  <a:schemeClr val="accent2">
                    <a:lumMod val="75000"/>
                  </a:schemeClr>
                </a:solidFill>
                <a:effectLst/>
              </a:rPr>
              <a:t> for railroad flagger and watchperson services when working near a rail crossing.</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8</a:t>
            </a:fld>
            <a:endParaRPr lang="en-US" dirty="0"/>
          </a:p>
        </p:txBody>
      </p:sp>
    </p:spTree>
    <p:extLst>
      <p:ext uri="{BB962C8B-B14F-4D97-AF65-F5344CB8AC3E}">
        <p14:creationId xmlns:p14="http://schemas.microsoft.com/office/powerpoint/2010/main" val="2357557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information on the use of Automated Flagger Assistance Devices (AFAD) was added or changed:</a:t>
            </a:r>
          </a:p>
          <a:p>
            <a:pPr marL="457200" indent="-457200">
              <a:buFont typeface="Arial" panose="020B0604020202020204" pitchFamily="34" charset="0"/>
              <a:buChar char="•"/>
            </a:pPr>
            <a:r>
              <a:rPr lang="en-US" b="0" dirty="0" smtClean="0">
                <a:ea typeface="Times New Roman" panose="02020603050405020304" pitchFamily="18" charset="0"/>
              </a:rPr>
              <a:t>When used, an AFAD shall only operated by a certified flagger </a:t>
            </a:r>
            <a:endParaRPr lang="en-US" b="0" dirty="0" smtClean="0"/>
          </a:p>
          <a:p>
            <a:pPr marL="457200" indent="-457200">
              <a:buFont typeface="Arial" panose="020B0604020202020204" pitchFamily="34" charset="0"/>
              <a:buChar char="•"/>
            </a:pPr>
            <a:r>
              <a:rPr lang="en-US" b="0" dirty="0" smtClean="0"/>
              <a:t>The operator must have an unobstructed view of the Automatic Flagger Assistance Device and approaching traffic in both directions or if the AFAD is working on its own individual network, cameras may be used at each device to view traffic from both directions</a:t>
            </a:r>
          </a:p>
          <a:p>
            <a:pPr marL="457200" indent="-457200">
              <a:buFont typeface="Arial" panose="020B0604020202020204" pitchFamily="34" charset="0"/>
              <a:buChar char="•"/>
            </a:pPr>
            <a:r>
              <a:rPr lang="en-US" b="0" dirty="0" smtClean="0"/>
              <a:t>Delineated with a 4 Cone Taper.</a:t>
            </a:r>
          </a:p>
          <a:p>
            <a:pPr marL="457200" indent="-457200">
              <a:buFont typeface="Arial" panose="020B0604020202020204" pitchFamily="34" charset="0"/>
              <a:buChar char="•"/>
            </a:pPr>
            <a:r>
              <a:rPr lang="en-US" b="0" dirty="0" smtClean="0"/>
              <a:t>If unmanned with a 4 Drum Taper.</a:t>
            </a:r>
          </a:p>
          <a:p>
            <a:pPr marL="457200" indent="-457200">
              <a:buFont typeface="Arial" panose="020B0604020202020204" pitchFamily="34" charset="0"/>
              <a:buChar char="•"/>
            </a:pPr>
            <a:r>
              <a:rPr lang="en-US" b="0" dirty="0" smtClean="0"/>
              <a:t>AFAD Figures added to Section 6H</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9</a:t>
            </a:fld>
            <a:endParaRPr lang="en-US" dirty="0"/>
          </a:p>
        </p:txBody>
      </p:sp>
    </p:spTree>
    <p:extLst>
      <p:ext uri="{BB962C8B-B14F-4D97-AF65-F5344CB8AC3E}">
        <p14:creationId xmlns:p14="http://schemas.microsoft.com/office/powerpoint/2010/main" val="226330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increase the visibility of workers, the following has been added:</a:t>
            </a:r>
          </a:p>
          <a:p>
            <a:endParaRPr lang="en-US" baseline="0" dirty="0" smtClean="0"/>
          </a:p>
          <a:p>
            <a:pPr marL="457200" indent="-457200">
              <a:spcBef>
                <a:spcPts val="0"/>
              </a:spcBef>
              <a:spcAft>
                <a:spcPts val="1800"/>
              </a:spcAft>
              <a:buFont typeface="Arial" panose="020B0604020202020204" pitchFamily="34" charset="0"/>
              <a:buChar char="•"/>
            </a:pPr>
            <a:r>
              <a:rPr lang="en-US" b="0" dirty="0" smtClean="0"/>
              <a:t>Prohibits use of Leg Gaiters or Chaps in lieu of Type E Trousers for workers i</a:t>
            </a:r>
            <a:r>
              <a:rPr lang="en-US" b="0" u="sng" dirty="0" smtClean="0"/>
              <a:t>nstalling, maintaining, or removing TTC devices</a:t>
            </a:r>
            <a:endParaRPr lang="en-US" b="0" dirty="0" smtClean="0"/>
          </a:p>
          <a:p>
            <a:pPr marL="457200" indent="-457200">
              <a:spcBef>
                <a:spcPts val="0"/>
              </a:spcBef>
              <a:spcAft>
                <a:spcPts val="1800"/>
              </a:spcAft>
              <a:buFont typeface="Arial" panose="020B0604020202020204" pitchFamily="34" charset="0"/>
              <a:buChar char="•"/>
            </a:pPr>
            <a:r>
              <a:rPr lang="en-US" b="0" dirty="0" smtClean="0"/>
              <a:t>Workers not installing TTC may wear leg gaiters as an option</a:t>
            </a:r>
          </a:p>
          <a:p>
            <a:pPr marL="457200" indent="-457200">
              <a:spcBef>
                <a:spcPts val="0"/>
              </a:spcBef>
              <a:spcAft>
                <a:spcPts val="1800"/>
              </a:spcAft>
              <a:buFont typeface="Arial" panose="020B0604020202020204" pitchFamily="34" charset="0"/>
              <a:buChar char="•"/>
            </a:pPr>
            <a:r>
              <a:rPr lang="en-US" b="0" dirty="0" smtClean="0"/>
              <a:t>Allows utility flaggers to wear fire-retardant leg gaiters or chaps</a:t>
            </a:r>
          </a:p>
          <a:p>
            <a:pPr marL="457200" indent="-457200">
              <a:spcBef>
                <a:spcPts val="0"/>
              </a:spcBef>
              <a:spcAft>
                <a:spcPts val="1800"/>
              </a:spcAft>
              <a:buFont typeface="Arial" panose="020B0604020202020204" pitchFamily="34" charset="0"/>
              <a:buChar char="•"/>
            </a:pPr>
            <a:r>
              <a:rPr lang="en-US" b="0" dirty="0" smtClean="0"/>
              <a:t>Lights internal to the high visibility apparel shall be steady burn yellow, white, or yellow-green</a:t>
            </a:r>
          </a:p>
          <a:p>
            <a:endParaRPr lang="en-US" dirty="0"/>
          </a:p>
        </p:txBody>
      </p:sp>
      <p:sp>
        <p:nvSpPr>
          <p:cNvPr id="4" name="Slide Number Placeholder 3"/>
          <p:cNvSpPr>
            <a:spLocks noGrp="1"/>
          </p:cNvSpPr>
          <p:nvPr>
            <p:ph type="sldNum" sz="quarter" idx="10"/>
          </p:nvPr>
        </p:nvSpPr>
        <p:spPr/>
        <p:txBody>
          <a:bodyPr/>
          <a:lstStyle/>
          <a:p>
            <a:pPr>
              <a:defRPr/>
            </a:pPr>
            <a:fld id="{BF1D95CF-A65D-4D54-BDE0-7BC24E4ECD63}" type="slidenum">
              <a:rPr lang="en-US" smtClean="0"/>
              <a:pPr>
                <a:defRPr/>
              </a:pPr>
              <a:t>10</a:t>
            </a:fld>
            <a:endParaRPr lang="en-US" dirty="0"/>
          </a:p>
        </p:txBody>
      </p:sp>
    </p:spTree>
    <p:extLst>
      <p:ext uri="{BB962C8B-B14F-4D97-AF65-F5344CB8AC3E}">
        <p14:creationId xmlns:p14="http://schemas.microsoft.com/office/powerpoint/2010/main" val="1658063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63215"/>
            <a:ext cx="4991100" cy="1331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157DFD5-6371-410C-A822-8EE9061B7849}" type="slidenum">
              <a:rPr lang="en-US"/>
              <a:pPr>
                <a:defRPr/>
              </a:pPr>
              <a:t>‹#›</a:t>
            </a:fld>
            <a:endParaRPr lang="en-US" dirty="0"/>
          </a:p>
        </p:txBody>
      </p:sp>
      <p:sp>
        <p:nvSpPr>
          <p:cNvPr id="6" name="Picture Placeholder 5"/>
          <p:cNvSpPr>
            <a:spLocks noGrp="1"/>
          </p:cNvSpPr>
          <p:nvPr>
            <p:ph type="pic" sz="quarter" idx="11"/>
          </p:nvPr>
        </p:nvSpPr>
        <p:spPr>
          <a:xfrm>
            <a:off x="0" y="0"/>
            <a:ext cx="12192000" cy="6324600"/>
          </a:xfrm>
          <a:solidFill>
            <a:schemeClr val="bg1">
              <a:lumMod val="85000"/>
            </a:schemeClr>
          </a:solidFill>
        </p:spPr>
        <p:txBody>
          <a:bodyPr/>
          <a:lstStyle/>
          <a:p>
            <a:r>
              <a:rPr lang="en-US" dirty="0" smtClean="0"/>
              <a:t>Click icon to add picture</a:t>
            </a:r>
            <a:endParaRPr lang="en-US" dirty="0"/>
          </a:p>
        </p:txBody>
      </p:sp>
      <p:sp>
        <p:nvSpPr>
          <p:cNvPr id="5" name="Text Placeholder 4"/>
          <p:cNvSpPr>
            <a:spLocks noGrp="1"/>
          </p:cNvSpPr>
          <p:nvPr>
            <p:ph type="body" sz="quarter" idx="13"/>
          </p:nvPr>
        </p:nvSpPr>
        <p:spPr>
          <a:xfrm>
            <a:off x="6553200" y="3810000"/>
            <a:ext cx="5232400" cy="2057400"/>
          </a:xfrm>
        </p:spPr>
        <p:txBody>
          <a:bodyPr/>
          <a:lstStyle>
            <a:lvl1pPr algn="ctr">
              <a:defRPr>
                <a:solidFill>
                  <a:schemeClr val="bg1"/>
                </a:solidFill>
              </a:defRPr>
            </a:lvl1pPr>
          </a:lstStyle>
          <a:p>
            <a:pPr lvl="0"/>
            <a:r>
              <a:rPr lang="en-US" smtClean="0"/>
              <a:t>Edit Master text styles</a:t>
            </a:r>
          </a:p>
        </p:txBody>
      </p:sp>
      <p:sp>
        <p:nvSpPr>
          <p:cNvPr id="7" name="Footer Placeholder 2">
            <a:extLst>
              <a:ext uri="{FF2B5EF4-FFF2-40B4-BE49-F238E27FC236}">
                <a16:creationId xmlns:a16="http://schemas.microsoft.com/office/drawing/2014/main" id="{679A0CA3-F894-E845-A9DF-D7A2587EDF12}"/>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876799" cy="1162050"/>
          </a:xfrm>
        </p:spPr>
        <p:txBody>
          <a:bodyPr anchor="b"/>
          <a:lstStyle>
            <a:lvl1pPr algn="l">
              <a:defRPr sz="24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609601"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8" name="Picture Placeholder 7"/>
          <p:cNvSpPr>
            <a:spLocks noGrp="1"/>
          </p:cNvSpPr>
          <p:nvPr>
            <p:ph type="pic" sz="quarter" idx="12"/>
          </p:nvPr>
        </p:nvSpPr>
        <p:spPr>
          <a:xfrm>
            <a:off x="6096000" y="0"/>
            <a:ext cx="6096000" cy="6324600"/>
          </a:xfrm>
          <a:solidFill>
            <a:schemeClr val="bg1">
              <a:lumMod val="85000"/>
            </a:schemeClr>
          </a:solidFill>
          <a:ln>
            <a:noFill/>
          </a:ln>
        </p:spPr>
        <p:txBody>
          <a:bodyPr/>
          <a:lstStyle/>
          <a:p>
            <a:r>
              <a:rPr lang="en-US" dirty="0" smtClean="0"/>
              <a:t>Click icon to add picture</a:t>
            </a:r>
            <a:endParaRPr lang="en-US" dirty="0"/>
          </a:p>
        </p:txBody>
      </p:sp>
      <p:sp>
        <p:nvSpPr>
          <p:cNvPr id="9" name="Footer Placeholder 2">
            <a:extLst>
              <a:ext uri="{FF2B5EF4-FFF2-40B4-BE49-F238E27FC236}">
                <a16:creationId xmlns:a16="http://schemas.microsoft.com/office/drawing/2014/main" id="{2145A41A-CCA6-C142-9007-8D084F698D8A}"/>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01" y="273050"/>
            <a:ext cx="4876799" cy="1162050"/>
          </a:xfrm>
        </p:spPr>
        <p:txBody>
          <a:bodyPr anchor="b"/>
          <a:lstStyle>
            <a:lvl1pPr algn="l">
              <a:defRPr sz="24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6705602"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8" name="Picture Placeholder 7"/>
          <p:cNvSpPr>
            <a:spLocks noGrp="1"/>
          </p:cNvSpPr>
          <p:nvPr>
            <p:ph type="pic" sz="quarter" idx="12"/>
          </p:nvPr>
        </p:nvSpPr>
        <p:spPr>
          <a:xfrm>
            <a:off x="0" y="0"/>
            <a:ext cx="6096000" cy="6324600"/>
          </a:xfrm>
          <a:solidFill>
            <a:schemeClr val="bg1">
              <a:lumMod val="85000"/>
            </a:schemeClr>
          </a:solidFill>
          <a:ln>
            <a:noFill/>
          </a:ln>
        </p:spPr>
        <p:txBody>
          <a:bodyPr/>
          <a:lstStyle/>
          <a:p>
            <a:r>
              <a:rPr lang="en-US" dirty="0" smtClean="0"/>
              <a:t>Click icon to add picture</a:t>
            </a:r>
            <a:endParaRPr lang="en-US" dirty="0"/>
          </a:p>
        </p:txBody>
      </p:sp>
      <p:sp>
        <p:nvSpPr>
          <p:cNvPr id="9" name="Footer Placeholder 2">
            <a:extLst>
              <a:ext uri="{FF2B5EF4-FFF2-40B4-BE49-F238E27FC236}">
                <a16:creationId xmlns:a16="http://schemas.microsoft.com/office/drawing/2014/main" id="{FB4119A0-5B6B-2448-AF0E-21893EC6E416}"/>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876799" cy="1162050"/>
          </a:xfrm>
        </p:spPr>
        <p:txBody>
          <a:bodyPr anchor="b"/>
          <a:lstStyle>
            <a:lvl1pPr algn="l">
              <a:defRPr sz="24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609601"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8" name="Picture Placeholder 7"/>
          <p:cNvSpPr>
            <a:spLocks noGrp="1"/>
          </p:cNvSpPr>
          <p:nvPr>
            <p:ph type="pic" sz="quarter" idx="12"/>
          </p:nvPr>
        </p:nvSpPr>
        <p:spPr>
          <a:xfrm>
            <a:off x="6096000" y="-12698"/>
            <a:ext cx="3111500" cy="3228180"/>
          </a:xfrm>
          <a:solidFill>
            <a:schemeClr val="bg1">
              <a:lumMod val="85000"/>
            </a:schemeClr>
          </a:solidFill>
          <a:ln>
            <a:noFill/>
          </a:ln>
        </p:spPr>
        <p:txBody>
          <a:bodyPr/>
          <a:lstStyle/>
          <a:p>
            <a:r>
              <a:rPr lang="en-US" dirty="0" smtClean="0"/>
              <a:t>Click icon to add picture</a:t>
            </a:r>
            <a:endParaRPr lang="en-US" dirty="0"/>
          </a:p>
        </p:txBody>
      </p:sp>
      <p:sp>
        <p:nvSpPr>
          <p:cNvPr id="9" name="Picture Placeholder 7"/>
          <p:cNvSpPr>
            <a:spLocks noGrp="1"/>
          </p:cNvSpPr>
          <p:nvPr>
            <p:ph type="pic" sz="quarter" idx="13"/>
          </p:nvPr>
        </p:nvSpPr>
        <p:spPr>
          <a:xfrm>
            <a:off x="9093200" y="2"/>
            <a:ext cx="3111500" cy="3228180"/>
          </a:xfrm>
          <a:solidFill>
            <a:schemeClr val="bg1">
              <a:lumMod val="75000"/>
            </a:schemeClr>
          </a:solidFill>
          <a:ln>
            <a:noFill/>
          </a:ln>
        </p:spPr>
        <p:txBody>
          <a:bodyPr/>
          <a:lstStyle/>
          <a:p>
            <a:r>
              <a:rPr lang="en-US" dirty="0" smtClean="0"/>
              <a:t>Click icon to add picture</a:t>
            </a:r>
            <a:endParaRPr lang="en-US" dirty="0"/>
          </a:p>
        </p:txBody>
      </p:sp>
      <p:sp>
        <p:nvSpPr>
          <p:cNvPr id="10" name="Picture Placeholder 7"/>
          <p:cNvSpPr>
            <a:spLocks noGrp="1"/>
          </p:cNvSpPr>
          <p:nvPr>
            <p:ph type="pic" sz="quarter" idx="14"/>
          </p:nvPr>
        </p:nvSpPr>
        <p:spPr>
          <a:xfrm>
            <a:off x="6096000" y="3096420"/>
            <a:ext cx="3111500" cy="3228180"/>
          </a:xfrm>
          <a:solidFill>
            <a:schemeClr val="bg1">
              <a:lumMod val="50000"/>
            </a:schemeClr>
          </a:solidFill>
          <a:ln>
            <a:noFill/>
          </a:ln>
        </p:spPr>
        <p:txBody>
          <a:bodyPr/>
          <a:lstStyle/>
          <a:p>
            <a:r>
              <a:rPr lang="en-US" dirty="0" smtClean="0"/>
              <a:t>Click icon to add picture</a:t>
            </a:r>
            <a:endParaRPr lang="en-US" dirty="0"/>
          </a:p>
        </p:txBody>
      </p:sp>
      <p:sp>
        <p:nvSpPr>
          <p:cNvPr id="11" name="Picture Placeholder 7"/>
          <p:cNvSpPr>
            <a:spLocks noGrp="1"/>
          </p:cNvSpPr>
          <p:nvPr>
            <p:ph type="pic" sz="quarter" idx="15"/>
          </p:nvPr>
        </p:nvSpPr>
        <p:spPr>
          <a:xfrm>
            <a:off x="9093200" y="3096420"/>
            <a:ext cx="3111500" cy="3228180"/>
          </a:xfrm>
          <a:solidFill>
            <a:schemeClr val="bg1">
              <a:lumMod val="65000"/>
            </a:schemeClr>
          </a:solidFill>
          <a:ln>
            <a:noFill/>
          </a:ln>
        </p:spPr>
        <p:txBody>
          <a:bodyPr/>
          <a:lstStyle/>
          <a:p>
            <a:r>
              <a:rPr lang="en-US" dirty="0" smtClean="0"/>
              <a:t>Click icon to add picture</a:t>
            </a:r>
            <a:endParaRPr lang="en-US" dirty="0"/>
          </a:p>
        </p:txBody>
      </p:sp>
      <p:sp>
        <p:nvSpPr>
          <p:cNvPr id="12" name="Footer Placeholder 2">
            <a:extLst>
              <a:ext uri="{FF2B5EF4-FFF2-40B4-BE49-F238E27FC236}">
                <a16:creationId xmlns:a16="http://schemas.microsoft.com/office/drawing/2014/main" id="{069C9084-3E34-5747-A9FF-86DC7B7EB202}"/>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54800" y="273050"/>
            <a:ext cx="4876799" cy="1162050"/>
          </a:xfrm>
        </p:spPr>
        <p:txBody>
          <a:bodyPr anchor="b"/>
          <a:lstStyle>
            <a:lvl1pPr algn="l">
              <a:defRPr sz="24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6654801"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8" name="Picture Placeholder 7"/>
          <p:cNvSpPr>
            <a:spLocks noGrp="1"/>
          </p:cNvSpPr>
          <p:nvPr>
            <p:ph type="pic" sz="quarter" idx="12"/>
          </p:nvPr>
        </p:nvSpPr>
        <p:spPr>
          <a:xfrm>
            <a:off x="0" y="-12698"/>
            <a:ext cx="3111500" cy="3228180"/>
          </a:xfrm>
          <a:solidFill>
            <a:schemeClr val="bg1">
              <a:lumMod val="85000"/>
            </a:schemeClr>
          </a:solidFill>
          <a:ln>
            <a:noFill/>
          </a:ln>
        </p:spPr>
        <p:txBody>
          <a:bodyPr/>
          <a:lstStyle/>
          <a:p>
            <a:r>
              <a:rPr lang="en-US" dirty="0" smtClean="0"/>
              <a:t>Click icon to add picture</a:t>
            </a:r>
            <a:endParaRPr lang="en-US" dirty="0"/>
          </a:p>
        </p:txBody>
      </p:sp>
      <p:sp>
        <p:nvSpPr>
          <p:cNvPr id="9" name="Picture Placeholder 7"/>
          <p:cNvSpPr>
            <a:spLocks noGrp="1"/>
          </p:cNvSpPr>
          <p:nvPr>
            <p:ph type="pic" sz="quarter" idx="13"/>
          </p:nvPr>
        </p:nvSpPr>
        <p:spPr>
          <a:xfrm>
            <a:off x="2997200" y="2"/>
            <a:ext cx="3111500" cy="3228180"/>
          </a:xfrm>
          <a:solidFill>
            <a:schemeClr val="bg1">
              <a:lumMod val="75000"/>
            </a:schemeClr>
          </a:solidFill>
          <a:ln>
            <a:noFill/>
          </a:ln>
        </p:spPr>
        <p:txBody>
          <a:bodyPr/>
          <a:lstStyle/>
          <a:p>
            <a:r>
              <a:rPr lang="en-US" dirty="0" smtClean="0"/>
              <a:t>Click icon to add picture</a:t>
            </a:r>
            <a:endParaRPr lang="en-US" dirty="0"/>
          </a:p>
        </p:txBody>
      </p:sp>
      <p:sp>
        <p:nvSpPr>
          <p:cNvPr id="10" name="Picture Placeholder 7"/>
          <p:cNvSpPr>
            <a:spLocks noGrp="1"/>
          </p:cNvSpPr>
          <p:nvPr>
            <p:ph type="pic" sz="quarter" idx="14"/>
          </p:nvPr>
        </p:nvSpPr>
        <p:spPr>
          <a:xfrm>
            <a:off x="0" y="3096420"/>
            <a:ext cx="3111500" cy="3228180"/>
          </a:xfrm>
          <a:solidFill>
            <a:schemeClr val="bg1">
              <a:lumMod val="50000"/>
            </a:schemeClr>
          </a:solidFill>
          <a:ln>
            <a:noFill/>
          </a:ln>
        </p:spPr>
        <p:txBody>
          <a:bodyPr/>
          <a:lstStyle/>
          <a:p>
            <a:r>
              <a:rPr lang="en-US" dirty="0" smtClean="0"/>
              <a:t>Click icon to add picture</a:t>
            </a:r>
            <a:endParaRPr lang="en-US" dirty="0"/>
          </a:p>
        </p:txBody>
      </p:sp>
      <p:sp>
        <p:nvSpPr>
          <p:cNvPr id="11" name="Picture Placeholder 7"/>
          <p:cNvSpPr>
            <a:spLocks noGrp="1"/>
          </p:cNvSpPr>
          <p:nvPr>
            <p:ph type="pic" sz="quarter" idx="15"/>
          </p:nvPr>
        </p:nvSpPr>
        <p:spPr>
          <a:xfrm>
            <a:off x="2997200" y="3096420"/>
            <a:ext cx="3111500" cy="3228180"/>
          </a:xfrm>
          <a:solidFill>
            <a:schemeClr val="bg1">
              <a:lumMod val="65000"/>
            </a:schemeClr>
          </a:solidFill>
          <a:ln>
            <a:noFill/>
          </a:ln>
        </p:spPr>
        <p:txBody>
          <a:bodyPr/>
          <a:lstStyle/>
          <a:p>
            <a:r>
              <a:rPr lang="en-US" dirty="0" smtClean="0"/>
              <a:t>Click icon to add picture</a:t>
            </a:r>
            <a:endParaRPr lang="en-US" dirty="0"/>
          </a:p>
        </p:txBody>
      </p:sp>
      <p:sp>
        <p:nvSpPr>
          <p:cNvPr id="12" name="Footer Placeholder 2">
            <a:extLst>
              <a:ext uri="{FF2B5EF4-FFF2-40B4-BE49-F238E27FC236}">
                <a16:creationId xmlns:a16="http://schemas.microsoft.com/office/drawing/2014/main" id="{4C835784-1329-A849-9592-4F75E201D34C}"/>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82952" y="381001"/>
            <a:ext cx="2603496" cy="271542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8" name="Picture Placeholder 7"/>
          <p:cNvSpPr>
            <a:spLocks noGrp="1"/>
          </p:cNvSpPr>
          <p:nvPr>
            <p:ph type="pic" sz="quarter" idx="12"/>
          </p:nvPr>
        </p:nvSpPr>
        <p:spPr>
          <a:xfrm>
            <a:off x="0" y="-12698"/>
            <a:ext cx="3073400" cy="3188651"/>
          </a:xfrm>
          <a:solidFill>
            <a:schemeClr val="bg1">
              <a:lumMod val="85000"/>
            </a:schemeClr>
          </a:solidFill>
          <a:ln>
            <a:noFill/>
          </a:ln>
        </p:spPr>
        <p:txBody>
          <a:bodyPr/>
          <a:lstStyle/>
          <a:p>
            <a:r>
              <a:rPr lang="en-US" dirty="0" smtClean="0"/>
              <a:t>Click icon to add picture</a:t>
            </a:r>
            <a:endParaRPr lang="en-US" dirty="0"/>
          </a:p>
        </p:txBody>
      </p:sp>
      <p:sp>
        <p:nvSpPr>
          <p:cNvPr id="9" name="Picture Placeholder 7"/>
          <p:cNvSpPr>
            <a:spLocks noGrp="1"/>
          </p:cNvSpPr>
          <p:nvPr>
            <p:ph type="pic" sz="quarter" idx="13"/>
          </p:nvPr>
        </p:nvSpPr>
        <p:spPr>
          <a:xfrm>
            <a:off x="6096000" y="2"/>
            <a:ext cx="3061159" cy="3175951"/>
          </a:xfrm>
          <a:solidFill>
            <a:schemeClr val="bg1">
              <a:lumMod val="75000"/>
            </a:schemeClr>
          </a:solidFill>
          <a:ln>
            <a:noFill/>
          </a:ln>
        </p:spPr>
        <p:txBody>
          <a:bodyPr/>
          <a:lstStyle/>
          <a:p>
            <a:r>
              <a:rPr lang="en-US" dirty="0" smtClean="0"/>
              <a:t>Click icon to add picture</a:t>
            </a:r>
            <a:endParaRPr lang="en-US" dirty="0"/>
          </a:p>
        </p:txBody>
      </p:sp>
      <p:sp>
        <p:nvSpPr>
          <p:cNvPr id="10" name="Picture Placeholder 7"/>
          <p:cNvSpPr>
            <a:spLocks noGrp="1"/>
          </p:cNvSpPr>
          <p:nvPr>
            <p:ph type="pic" sz="quarter" idx="14"/>
          </p:nvPr>
        </p:nvSpPr>
        <p:spPr>
          <a:xfrm>
            <a:off x="3073400" y="3182066"/>
            <a:ext cx="3028950" cy="3142534"/>
          </a:xfrm>
          <a:solidFill>
            <a:schemeClr val="bg1">
              <a:lumMod val="50000"/>
            </a:schemeClr>
          </a:solidFill>
          <a:ln>
            <a:noFill/>
          </a:ln>
        </p:spPr>
        <p:txBody>
          <a:bodyPr/>
          <a:lstStyle/>
          <a:p>
            <a:r>
              <a:rPr lang="en-US" dirty="0" smtClean="0"/>
              <a:t>Click icon to add picture</a:t>
            </a:r>
            <a:endParaRPr lang="en-US" dirty="0"/>
          </a:p>
        </p:txBody>
      </p:sp>
      <p:sp>
        <p:nvSpPr>
          <p:cNvPr id="11" name="Picture Placeholder 7"/>
          <p:cNvSpPr>
            <a:spLocks noGrp="1"/>
          </p:cNvSpPr>
          <p:nvPr>
            <p:ph type="pic" sz="quarter" idx="15"/>
          </p:nvPr>
        </p:nvSpPr>
        <p:spPr>
          <a:xfrm>
            <a:off x="9175750" y="3182066"/>
            <a:ext cx="3028950" cy="3142534"/>
          </a:xfrm>
          <a:solidFill>
            <a:schemeClr val="bg1">
              <a:lumMod val="65000"/>
            </a:schemeClr>
          </a:solidFill>
          <a:ln>
            <a:noFill/>
          </a:ln>
        </p:spPr>
        <p:txBody>
          <a:bodyPr/>
          <a:lstStyle/>
          <a:p>
            <a:r>
              <a:rPr lang="en-US" dirty="0" smtClean="0"/>
              <a:t>Click icon to add picture</a:t>
            </a:r>
            <a:endParaRPr lang="en-US" dirty="0"/>
          </a:p>
        </p:txBody>
      </p:sp>
      <p:sp>
        <p:nvSpPr>
          <p:cNvPr id="12" name="Text Placeholder 3"/>
          <p:cNvSpPr>
            <a:spLocks noGrp="1"/>
          </p:cNvSpPr>
          <p:nvPr>
            <p:ph type="body" sz="half" idx="16"/>
          </p:nvPr>
        </p:nvSpPr>
        <p:spPr>
          <a:xfrm>
            <a:off x="9385304" y="381001"/>
            <a:ext cx="2603496" cy="271542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3" name="Text Placeholder 3"/>
          <p:cNvSpPr>
            <a:spLocks noGrp="1"/>
          </p:cNvSpPr>
          <p:nvPr>
            <p:ph type="body" sz="half" idx="17"/>
          </p:nvPr>
        </p:nvSpPr>
        <p:spPr>
          <a:xfrm>
            <a:off x="355604" y="3429000"/>
            <a:ext cx="2603496" cy="271542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3"/>
          <p:cNvSpPr>
            <a:spLocks noGrp="1"/>
          </p:cNvSpPr>
          <p:nvPr>
            <p:ph type="body" sz="half" idx="18"/>
          </p:nvPr>
        </p:nvSpPr>
        <p:spPr>
          <a:xfrm>
            <a:off x="6324831" y="3429000"/>
            <a:ext cx="2603496" cy="271542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5" name="Footer Placeholder 2">
            <a:extLst>
              <a:ext uri="{FF2B5EF4-FFF2-40B4-BE49-F238E27FC236}">
                <a16:creationId xmlns:a16="http://schemas.microsoft.com/office/drawing/2014/main" id="{09625882-5A05-2449-A81C-26FA736DC358}"/>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82952" y="381000"/>
            <a:ext cx="2603496" cy="5714999"/>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8" name="Picture Placeholder 7"/>
          <p:cNvSpPr>
            <a:spLocks noGrp="1"/>
          </p:cNvSpPr>
          <p:nvPr>
            <p:ph type="pic" sz="quarter" idx="12"/>
          </p:nvPr>
        </p:nvSpPr>
        <p:spPr>
          <a:xfrm>
            <a:off x="0" y="-12698"/>
            <a:ext cx="3073400" cy="6337298"/>
          </a:xfrm>
          <a:solidFill>
            <a:schemeClr val="bg1">
              <a:lumMod val="85000"/>
            </a:schemeClr>
          </a:solidFill>
          <a:ln>
            <a:noFill/>
          </a:ln>
        </p:spPr>
        <p:txBody>
          <a:bodyPr/>
          <a:lstStyle/>
          <a:p>
            <a:r>
              <a:rPr lang="en-US" dirty="0" smtClean="0"/>
              <a:t>Click icon to add picture</a:t>
            </a:r>
            <a:endParaRPr lang="en-US" dirty="0"/>
          </a:p>
        </p:txBody>
      </p:sp>
      <p:sp>
        <p:nvSpPr>
          <p:cNvPr id="9" name="Picture Placeholder 7"/>
          <p:cNvSpPr>
            <a:spLocks noGrp="1"/>
          </p:cNvSpPr>
          <p:nvPr>
            <p:ph type="pic" sz="quarter" idx="13"/>
          </p:nvPr>
        </p:nvSpPr>
        <p:spPr>
          <a:xfrm>
            <a:off x="6096000" y="2"/>
            <a:ext cx="3061159" cy="6324598"/>
          </a:xfrm>
          <a:solidFill>
            <a:schemeClr val="bg1">
              <a:lumMod val="75000"/>
            </a:schemeClr>
          </a:solidFill>
          <a:ln>
            <a:noFill/>
          </a:ln>
        </p:spPr>
        <p:txBody>
          <a:bodyPr/>
          <a:lstStyle/>
          <a:p>
            <a:r>
              <a:rPr lang="en-US" dirty="0" smtClean="0"/>
              <a:t>Click icon to add picture</a:t>
            </a:r>
            <a:endParaRPr lang="en-US" dirty="0"/>
          </a:p>
        </p:txBody>
      </p:sp>
      <p:sp>
        <p:nvSpPr>
          <p:cNvPr id="12" name="Text Placeholder 3"/>
          <p:cNvSpPr>
            <a:spLocks noGrp="1"/>
          </p:cNvSpPr>
          <p:nvPr>
            <p:ph type="body" sz="half" idx="16"/>
          </p:nvPr>
        </p:nvSpPr>
        <p:spPr>
          <a:xfrm>
            <a:off x="9385304" y="381001"/>
            <a:ext cx="2603496" cy="5714998"/>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Footer Placeholder 2">
            <a:extLst>
              <a:ext uri="{FF2B5EF4-FFF2-40B4-BE49-F238E27FC236}">
                <a16:creationId xmlns:a16="http://schemas.microsoft.com/office/drawing/2014/main" id="{F25DE432-BEC8-1947-A523-9C2E7A94A58B}"/>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12" name="Text Placeholder 3"/>
          <p:cNvSpPr>
            <a:spLocks noGrp="1"/>
          </p:cNvSpPr>
          <p:nvPr>
            <p:ph type="body" sz="half" idx="16"/>
          </p:nvPr>
        </p:nvSpPr>
        <p:spPr>
          <a:xfrm>
            <a:off x="6553200" y="2438400"/>
            <a:ext cx="5029200" cy="320040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hart Placeholder 2"/>
          <p:cNvSpPr>
            <a:spLocks noGrp="1"/>
          </p:cNvSpPr>
          <p:nvPr>
            <p:ph type="chart" sz="quarter" idx="19"/>
          </p:nvPr>
        </p:nvSpPr>
        <p:spPr>
          <a:xfrm>
            <a:off x="-2446" y="1371600"/>
            <a:ext cx="6102350" cy="4953001"/>
          </a:xfrm>
        </p:spPr>
        <p:txBody>
          <a:bodyPr/>
          <a:lstStyle/>
          <a:p>
            <a:r>
              <a:rPr lang="en-US" dirty="0" smtClean="0"/>
              <a:t>Click icon to add chart</a:t>
            </a:r>
            <a:endParaRPr lang="en-US" dirty="0"/>
          </a:p>
        </p:txBody>
      </p:sp>
      <p:sp>
        <p:nvSpPr>
          <p:cNvPr id="15" name="Title 1"/>
          <p:cNvSpPr>
            <a:spLocks noGrp="1"/>
          </p:cNvSpPr>
          <p:nvPr>
            <p:ph type="title"/>
          </p:nvPr>
        </p:nvSpPr>
        <p:spPr>
          <a:xfrm>
            <a:off x="609600" y="533400"/>
            <a:ext cx="11176000" cy="533400"/>
          </a:xfrm>
        </p:spPr>
        <p:txBody>
          <a:bodyPr/>
          <a:lstStyle>
            <a:lvl1pPr algn="l">
              <a:defRPr/>
            </a:lvl1pPr>
          </a:lstStyle>
          <a:p>
            <a:r>
              <a:rPr lang="en-US" smtClean="0"/>
              <a:t>Click to edit Master title style</a:t>
            </a:r>
            <a:endParaRPr lang="en-US" dirty="0"/>
          </a:p>
        </p:txBody>
      </p:sp>
      <p:sp>
        <p:nvSpPr>
          <p:cNvPr id="8" name="Footer Placeholder 2">
            <a:extLst>
              <a:ext uri="{FF2B5EF4-FFF2-40B4-BE49-F238E27FC236}">
                <a16:creationId xmlns:a16="http://schemas.microsoft.com/office/drawing/2014/main" id="{974C5D03-A95F-564F-B351-042DC584FED1}"/>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12" name="Text Placeholder 3"/>
          <p:cNvSpPr>
            <a:spLocks noGrp="1"/>
          </p:cNvSpPr>
          <p:nvPr>
            <p:ph type="body" sz="half" idx="16"/>
          </p:nvPr>
        </p:nvSpPr>
        <p:spPr>
          <a:xfrm>
            <a:off x="609600" y="2438400"/>
            <a:ext cx="5029200" cy="3200400"/>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hart Placeholder 2"/>
          <p:cNvSpPr>
            <a:spLocks noGrp="1"/>
          </p:cNvSpPr>
          <p:nvPr>
            <p:ph type="chart" sz="quarter" idx="19"/>
          </p:nvPr>
        </p:nvSpPr>
        <p:spPr>
          <a:xfrm>
            <a:off x="6096000" y="1371600"/>
            <a:ext cx="6102350" cy="4953001"/>
          </a:xfrm>
        </p:spPr>
        <p:txBody>
          <a:bodyPr/>
          <a:lstStyle/>
          <a:p>
            <a:r>
              <a:rPr lang="en-US" dirty="0" smtClean="0"/>
              <a:t>Click icon to add chart</a:t>
            </a:r>
            <a:endParaRPr lang="en-US" dirty="0"/>
          </a:p>
        </p:txBody>
      </p:sp>
      <p:sp>
        <p:nvSpPr>
          <p:cNvPr id="15" name="Title 1"/>
          <p:cNvSpPr>
            <a:spLocks noGrp="1"/>
          </p:cNvSpPr>
          <p:nvPr>
            <p:ph type="title"/>
          </p:nvPr>
        </p:nvSpPr>
        <p:spPr>
          <a:xfrm>
            <a:off x="609600" y="533400"/>
            <a:ext cx="11176000" cy="533400"/>
          </a:xfrm>
        </p:spPr>
        <p:txBody>
          <a:bodyPr/>
          <a:lstStyle>
            <a:lvl1pPr algn="l">
              <a:defRPr/>
            </a:lvl1pPr>
          </a:lstStyle>
          <a:p>
            <a:r>
              <a:rPr lang="en-US" smtClean="0"/>
              <a:t>Click to edit Master title style</a:t>
            </a:r>
            <a:endParaRPr lang="en-US" dirty="0"/>
          </a:p>
        </p:txBody>
      </p:sp>
      <p:sp>
        <p:nvSpPr>
          <p:cNvPr id="8" name="Footer Placeholder 2">
            <a:extLst>
              <a:ext uri="{FF2B5EF4-FFF2-40B4-BE49-F238E27FC236}">
                <a16:creationId xmlns:a16="http://schemas.microsoft.com/office/drawing/2014/main" id="{CDE9F56B-9E9E-6648-8441-958F0C0E001B}"/>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876799" cy="1162050"/>
          </a:xfrm>
        </p:spPr>
        <p:txBody>
          <a:bodyPr anchor="b"/>
          <a:lstStyle>
            <a:lvl1pPr algn="l">
              <a:defRPr sz="24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609601"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6" name="Chart Placeholder 5"/>
          <p:cNvSpPr>
            <a:spLocks noGrp="1"/>
          </p:cNvSpPr>
          <p:nvPr>
            <p:ph type="chart" sz="quarter" idx="12"/>
          </p:nvPr>
        </p:nvSpPr>
        <p:spPr>
          <a:xfrm>
            <a:off x="6096000" y="0"/>
            <a:ext cx="6096000" cy="6324600"/>
          </a:xfrm>
        </p:spPr>
        <p:txBody>
          <a:bodyPr/>
          <a:lstStyle/>
          <a:p>
            <a:r>
              <a:rPr lang="en-US" dirty="0" smtClean="0"/>
              <a:t>Click icon to add chart</a:t>
            </a:r>
            <a:endParaRPr lang="en-US" dirty="0"/>
          </a:p>
        </p:txBody>
      </p:sp>
      <p:sp>
        <p:nvSpPr>
          <p:cNvPr id="8" name="Footer Placeholder 2">
            <a:extLst>
              <a:ext uri="{FF2B5EF4-FFF2-40B4-BE49-F238E27FC236}">
                <a16:creationId xmlns:a16="http://schemas.microsoft.com/office/drawing/2014/main" id="{5D2A8DF4-3EBD-6545-8562-0E83C8A75CF7}"/>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12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5" y="2514600"/>
            <a:ext cx="10614914" cy="1079499"/>
          </a:xfrm>
        </p:spPr>
        <p:txBody>
          <a:bodyPr wrap="square" lIns="0" tIns="0" rIns="0" bIns="0" anchor="b" anchorCtr="0"/>
          <a:lstStyle>
            <a:lvl1pPr algn="l">
              <a:defRPr sz="3200" b="1" cap="all">
                <a:solidFill>
                  <a:srgbClr val="0E3793"/>
                </a:solidFill>
              </a:defRPr>
            </a:lvl1pPr>
          </a:lstStyle>
          <a:p>
            <a:r>
              <a:rPr lang="en-US" dirty="0"/>
              <a:t>Name of Presentation</a:t>
            </a:r>
          </a:p>
        </p:txBody>
      </p:sp>
      <p:sp>
        <p:nvSpPr>
          <p:cNvPr id="3" name="Text Placeholder 2"/>
          <p:cNvSpPr>
            <a:spLocks noGrp="1"/>
          </p:cNvSpPr>
          <p:nvPr>
            <p:ph type="body" idx="1" hasCustomPrompt="1"/>
          </p:nvPr>
        </p:nvSpPr>
        <p:spPr>
          <a:xfrm>
            <a:off x="1024043" y="5486402"/>
            <a:ext cx="6697557" cy="380999"/>
          </a:xfrm>
        </p:spPr>
        <p:txBody>
          <a:bodyPr lIns="91440" tIns="0" rIns="0" bIns="0" anchor="ctr" anchorCtr="0"/>
          <a:lstStyle>
            <a:lvl1pPr marL="0" indent="0">
              <a:buNone/>
              <a:defRPr sz="18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Name of Presenter</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2401" y="457528"/>
            <a:ext cx="905598" cy="243295"/>
          </a:xfrm>
          <a:prstGeom prst="rect">
            <a:avLst/>
          </a:prstGeom>
        </p:spPr>
      </p:pic>
      <p:sp>
        <p:nvSpPr>
          <p:cNvPr id="6" name="Text Placeholder 2">
            <a:extLst>
              <a:ext uri="{FF2B5EF4-FFF2-40B4-BE49-F238E27FC236}">
                <a16:creationId xmlns:a16="http://schemas.microsoft.com/office/drawing/2014/main" id="{3C60B736-AEDE-AB43-B75F-1B9181B03502}"/>
              </a:ext>
            </a:extLst>
          </p:cNvPr>
          <p:cNvSpPr>
            <a:spLocks noGrp="1"/>
          </p:cNvSpPr>
          <p:nvPr>
            <p:ph type="body" idx="10" hasCustomPrompt="1"/>
          </p:nvPr>
        </p:nvSpPr>
        <p:spPr>
          <a:xfrm>
            <a:off x="963084" y="3610537"/>
            <a:ext cx="10614915" cy="380999"/>
          </a:xfrm>
        </p:spPr>
        <p:txBody>
          <a:bodyPr lIns="91440" tIns="0" rIns="0" bIns="0" anchor="ctr" anchorCtr="0"/>
          <a:lstStyle>
            <a:lvl1pPr marL="0" indent="0">
              <a:buNone/>
              <a:defRPr sz="18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Subtitle</a:t>
            </a:r>
          </a:p>
        </p:txBody>
      </p:sp>
      <p:sp>
        <p:nvSpPr>
          <p:cNvPr id="9" name="Text Placeholder 2">
            <a:extLst>
              <a:ext uri="{FF2B5EF4-FFF2-40B4-BE49-F238E27FC236}">
                <a16:creationId xmlns:a16="http://schemas.microsoft.com/office/drawing/2014/main" id="{16AD00B6-DC4F-CF43-9BCD-7180174F2A33}"/>
              </a:ext>
            </a:extLst>
          </p:cNvPr>
          <p:cNvSpPr>
            <a:spLocks noGrp="1"/>
          </p:cNvSpPr>
          <p:nvPr>
            <p:ph type="body" idx="11" hasCustomPrompt="1"/>
          </p:nvPr>
        </p:nvSpPr>
        <p:spPr>
          <a:xfrm>
            <a:off x="7721600" y="5486402"/>
            <a:ext cx="3711388" cy="380999"/>
          </a:xfrm>
        </p:spPr>
        <p:txBody>
          <a:bodyPr lIns="91440" tIns="0" rIns="0" bIns="0" anchor="ctr" anchorCtr="0"/>
          <a:lstStyle>
            <a:lvl1pPr marL="0" indent="0" algn="r">
              <a:buNone/>
              <a:defRPr sz="12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Date</a:t>
            </a:r>
          </a:p>
        </p:txBody>
      </p:sp>
    </p:spTree>
    <p:extLst>
      <p:ext uri="{BB962C8B-B14F-4D97-AF65-F5344CB8AC3E}">
        <p14:creationId xmlns:p14="http://schemas.microsoft.com/office/powerpoint/2010/main" val="342936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6" name="Chart Placeholder 5"/>
          <p:cNvSpPr>
            <a:spLocks noGrp="1"/>
          </p:cNvSpPr>
          <p:nvPr>
            <p:ph type="chart" sz="quarter" idx="12"/>
          </p:nvPr>
        </p:nvSpPr>
        <p:spPr>
          <a:xfrm>
            <a:off x="0" y="1295400"/>
            <a:ext cx="12192000" cy="5029200"/>
          </a:xfrm>
        </p:spPr>
        <p:txBody>
          <a:bodyPr/>
          <a:lstStyle/>
          <a:p>
            <a:r>
              <a:rPr lang="en-US" dirty="0" smtClean="0"/>
              <a:t>Click icon to add chart</a:t>
            </a:r>
            <a:endParaRPr lang="en-US" dirty="0"/>
          </a:p>
        </p:txBody>
      </p:sp>
      <p:sp>
        <p:nvSpPr>
          <p:cNvPr id="8" name="Title 1"/>
          <p:cNvSpPr txBox="1">
            <a:spLocks/>
          </p:cNvSpPr>
          <p:nvPr userDrawn="1"/>
        </p:nvSpPr>
        <p:spPr bwMode="auto">
          <a:xfrm>
            <a:off x="609600" y="533400"/>
            <a:ext cx="11176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408D"/>
                </a:solidFill>
                <a:latin typeface="+mj-lt"/>
                <a:ea typeface="+mj-ea"/>
                <a:cs typeface="+mj-cs"/>
              </a:defRPr>
            </a:lvl1pPr>
            <a:lvl2pPr algn="ctr" rtl="0" eaLnBrk="0" fontAlgn="base" hangingPunct="0">
              <a:spcBef>
                <a:spcPct val="0"/>
              </a:spcBef>
              <a:spcAft>
                <a:spcPct val="0"/>
              </a:spcAft>
              <a:defRPr sz="2400" b="1">
                <a:solidFill>
                  <a:srgbClr val="FF8000"/>
                </a:solidFill>
                <a:latin typeface="Arial" charset="0"/>
                <a:ea typeface="ＭＳ Ｐゴシック" pitchFamily="1" charset="-128"/>
              </a:defRPr>
            </a:lvl2pPr>
            <a:lvl3pPr algn="ctr" rtl="0" eaLnBrk="0" fontAlgn="base" hangingPunct="0">
              <a:spcBef>
                <a:spcPct val="0"/>
              </a:spcBef>
              <a:spcAft>
                <a:spcPct val="0"/>
              </a:spcAft>
              <a:defRPr sz="2400" b="1">
                <a:solidFill>
                  <a:srgbClr val="FF8000"/>
                </a:solidFill>
                <a:latin typeface="Arial" charset="0"/>
                <a:ea typeface="ＭＳ Ｐゴシック" pitchFamily="1" charset="-128"/>
              </a:defRPr>
            </a:lvl3pPr>
            <a:lvl4pPr algn="ctr" rtl="0" eaLnBrk="0" fontAlgn="base" hangingPunct="0">
              <a:spcBef>
                <a:spcPct val="0"/>
              </a:spcBef>
              <a:spcAft>
                <a:spcPct val="0"/>
              </a:spcAft>
              <a:defRPr sz="2400" b="1">
                <a:solidFill>
                  <a:srgbClr val="FF8000"/>
                </a:solidFill>
                <a:latin typeface="Arial" charset="0"/>
                <a:ea typeface="ＭＳ Ｐゴシック" pitchFamily="1" charset="-128"/>
              </a:defRPr>
            </a:lvl4pPr>
            <a:lvl5pPr algn="ctr" rtl="0" eaLnBrk="0" fontAlgn="base" hangingPunct="0">
              <a:spcBef>
                <a:spcPct val="0"/>
              </a:spcBef>
              <a:spcAft>
                <a:spcPct val="0"/>
              </a:spcAft>
              <a:defRPr sz="2400" b="1">
                <a:solidFill>
                  <a:srgbClr val="FF8000"/>
                </a:solidFill>
                <a:latin typeface="Arial" charset="0"/>
                <a:ea typeface="ＭＳ Ｐゴシック" pitchFamily="1" charset="-128"/>
              </a:defRPr>
            </a:lvl5pPr>
            <a:lvl6pPr marL="457200" algn="ctr" rtl="0" fontAlgn="base">
              <a:spcBef>
                <a:spcPct val="0"/>
              </a:spcBef>
              <a:spcAft>
                <a:spcPct val="0"/>
              </a:spcAft>
              <a:defRPr sz="2400" b="1">
                <a:solidFill>
                  <a:srgbClr val="FF8000"/>
                </a:solidFill>
                <a:latin typeface="Arial" charset="0"/>
                <a:ea typeface="ＭＳ Ｐゴシック" pitchFamily="1" charset="-128"/>
              </a:defRPr>
            </a:lvl6pPr>
            <a:lvl7pPr marL="914400" algn="ctr" rtl="0" fontAlgn="base">
              <a:spcBef>
                <a:spcPct val="0"/>
              </a:spcBef>
              <a:spcAft>
                <a:spcPct val="0"/>
              </a:spcAft>
              <a:defRPr sz="2400" b="1">
                <a:solidFill>
                  <a:srgbClr val="FF8000"/>
                </a:solidFill>
                <a:latin typeface="Arial" charset="0"/>
                <a:ea typeface="ＭＳ Ｐゴシック" pitchFamily="1" charset="-128"/>
              </a:defRPr>
            </a:lvl7pPr>
            <a:lvl8pPr marL="1371600" algn="ctr" rtl="0" fontAlgn="base">
              <a:spcBef>
                <a:spcPct val="0"/>
              </a:spcBef>
              <a:spcAft>
                <a:spcPct val="0"/>
              </a:spcAft>
              <a:defRPr sz="2400" b="1">
                <a:solidFill>
                  <a:srgbClr val="FF8000"/>
                </a:solidFill>
                <a:latin typeface="Arial" charset="0"/>
                <a:ea typeface="ＭＳ Ｐゴシック" pitchFamily="1" charset="-128"/>
              </a:defRPr>
            </a:lvl8pPr>
            <a:lvl9pPr marL="1828800" algn="ctr" rtl="0" fontAlgn="base">
              <a:spcBef>
                <a:spcPct val="0"/>
              </a:spcBef>
              <a:spcAft>
                <a:spcPct val="0"/>
              </a:spcAft>
              <a:defRPr sz="2400" b="1">
                <a:solidFill>
                  <a:srgbClr val="FF8000"/>
                </a:solidFill>
                <a:latin typeface="Arial" charset="0"/>
                <a:ea typeface="ＭＳ Ｐゴシック" pitchFamily="1" charset="-128"/>
              </a:defRPr>
            </a:lvl9pPr>
          </a:lstStyle>
          <a:p>
            <a:r>
              <a:rPr lang="en-US" kern="0" dirty="0"/>
              <a:t>Click to edit Master title style</a:t>
            </a:r>
          </a:p>
        </p:txBody>
      </p:sp>
      <p:sp>
        <p:nvSpPr>
          <p:cNvPr id="9" name="Footer Placeholder 2">
            <a:extLst>
              <a:ext uri="{FF2B5EF4-FFF2-40B4-BE49-F238E27FC236}">
                <a16:creationId xmlns:a16="http://schemas.microsoft.com/office/drawing/2014/main" id="{15AC5F6F-EBB0-6F49-8C96-8FAC3437C6B9}"/>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4" name="Table Placeholder 3"/>
          <p:cNvSpPr>
            <a:spLocks noGrp="1"/>
          </p:cNvSpPr>
          <p:nvPr>
            <p:ph type="tbl" sz="quarter" idx="12"/>
          </p:nvPr>
        </p:nvSpPr>
        <p:spPr>
          <a:xfrm>
            <a:off x="0" y="1295400"/>
            <a:ext cx="12192000" cy="5029200"/>
          </a:xfrm>
        </p:spPr>
        <p:txBody>
          <a:bodyPr/>
          <a:lstStyle/>
          <a:p>
            <a:r>
              <a:rPr lang="en-US" dirty="0" smtClean="0"/>
              <a:t>Click icon to add table</a:t>
            </a:r>
            <a:endParaRPr lang="en-US" dirty="0"/>
          </a:p>
        </p:txBody>
      </p:sp>
      <p:sp>
        <p:nvSpPr>
          <p:cNvPr id="8" name="Title 1"/>
          <p:cNvSpPr>
            <a:spLocks noGrp="1"/>
          </p:cNvSpPr>
          <p:nvPr>
            <p:ph type="title"/>
          </p:nvPr>
        </p:nvSpPr>
        <p:spPr>
          <a:xfrm>
            <a:off x="609600" y="533400"/>
            <a:ext cx="11176000" cy="533400"/>
          </a:xfrm>
        </p:spPr>
        <p:txBody>
          <a:bodyPr/>
          <a:lstStyle>
            <a:lvl1pPr algn="l">
              <a:defRPr/>
            </a:lvl1pPr>
          </a:lstStyle>
          <a:p>
            <a:r>
              <a:rPr lang="en-US" smtClean="0"/>
              <a:t>Click to edit Master title style</a:t>
            </a:r>
            <a:endParaRPr lang="en-US" dirty="0"/>
          </a:p>
        </p:txBody>
      </p:sp>
      <p:sp>
        <p:nvSpPr>
          <p:cNvPr id="6" name="Footer Placeholder 2">
            <a:extLst>
              <a:ext uri="{FF2B5EF4-FFF2-40B4-BE49-F238E27FC236}">
                <a16:creationId xmlns:a16="http://schemas.microsoft.com/office/drawing/2014/main" id="{4CA808D4-F0B2-9945-9B47-97BBC94A993D}"/>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6" name="Media Placeholder 5"/>
          <p:cNvSpPr>
            <a:spLocks noGrp="1"/>
          </p:cNvSpPr>
          <p:nvPr>
            <p:ph type="media" sz="quarter" idx="12"/>
          </p:nvPr>
        </p:nvSpPr>
        <p:spPr>
          <a:xfrm>
            <a:off x="0" y="1295400"/>
            <a:ext cx="12192000" cy="5029200"/>
          </a:xfrm>
        </p:spPr>
        <p:txBody>
          <a:bodyPr/>
          <a:lstStyle/>
          <a:p>
            <a:r>
              <a:rPr lang="en-US" dirty="0" smtClean="0"/>
              <a:t>Click icon to add media</a:t>
            </a:r>
            <a:endParaRPr lang="en-US" dirty="0"/>
          </a:p>
        </p:txBody>
      </p:sp>
      <p:sp>
        <p:nvSpPr>
          <p:cNvPr id="8" name="Title 1"/>
          <p:cNvSpPr>
            <a:spLocks noGrp="1"/>
          </p:cNvSpPr>
          <p:nvPr>
            <p:ph type="title"/>
          </p:nvPr>
        </p:nvSpPr>
        <p:spPr>
          <a:xfrm>
            <a:off x="609600" y="533400"/>
            <a:ext cx="11176000" cy="533400"/>
          </a:xfrm>
        </p:spPr>
        <p:txBody>
          <a:bodyPr/>
          <a:lstStyle>
            <a:lvl1pPr algn="l">
              <a:defRPr/>
            </a:lvl1pPr>
          </a:lstStyle>
          <a:p>
            <a:r>
              <a:rPr lang="en-US" smtClean="0"/>
              <a:t>Click to edit Master title style</a:t>
            </a:r>
            <a:endParaRPr lang="en-US" dirty="0"/>
          </a:p>
        </p:txBody>
      </p:sp>
      <p:sp>
        <p:nvSpPr>
          <p:cNvPr id="9" name="Footer Placeholder 2">
            <a:extLst>
              <a:ext uri="{FF2B5EF4-FFF2-40B4-BE49-F238E27FC236}">
                <a16:creationId xmlns:a16="http://schemas.microsoft.com/office/drawing/2014/main" id="{C4DDC869-E55C-2043-9BB4-AD791F9CDF7E}"/>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6" name="Media Placeholder 5"/>
          <p:cNvSpPr>
            <a:spLocks noGrp="1"/>
          </p:cNvSpPr>
          <p:nvPr>
            <p:ph type="media" sz="quarter" idx="11"/>
          </p:nvPr>
        </p:nvSpPr>
        <p:spPr>
          <a:xfrm>
            <a:off x="609600" y="1295400"/>
            <a:ext cx="11176000" cy="4800600"/>
          </a:xfrm>
        </p:spPr>
        <p:txBody>
          <a:bodyPr/>
          <a:lstStyle/>
          <a:p>
            <a:r>
              <a:rPr lang="en-US" dirty="0" smtClean="0"/>
              <a:t>Click icon to add media</a:t>
            </a:r>
            <a:endParaRPr lang="en-US" dirty="0"/>
          </a:p>
        </p:txBody>
      </p:sp>
      <p:sp>
        <p:nvSpPr>
          <p:cNvPr id="7" name="Footer Placeholder 2">
            <a:extLst>
              <a:ext uri="{FF2B5EF4-FFF2-40B4-BE49-F238E27FC236}">
                <a16:creationId xmlns:a16="http://schemas.microsoft.com/office/drawing/2014/main" id="{0F4FD0AC-E5B7-2449-871F-D45FF202E195}"/>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219200"/>
            <a:ext cx="5486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99200" y="1219200"/>
            <a:ext cx="5486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2EF6647-AE92-4454-80D2-E2C2F9DF8C74}" type="slidenum">
              <a:rPr lang="en-US"/>
              <a:pPr>
                <a:defRPr/>
              </a:pPr>
              <a:t>‹#›</a:t>
            </a:fld>
            <a:endParaRPr lang="en-US" dirty="0"/>
          </a:p>
        </p:txBody>
      </p:sp>
      <p:sp>
        <p:nvSpPr>
          <p:cNvPr id="8" name="Footer Placeholder 2">
            <a:extLst>
              <a:ext uri="{FF2B5EF4-FFF2-40B4-BE49-F238E27FC236}">
                <a16:creationId xmlns:a16="http://schemas.microsoft.com/office/drawing/2014/main" id="{1FAC938D-D8EB-194E-9FD2-C30B02D7A54C}"/>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876799" cy="1162050"/>
          </a:xfrm>
        </p:spPr>
        <p:txBody>
          <a:bodyPr anchor="b"/>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6096000" y="0"/>
            <a:ext cx="6095999" cy="6324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1435101"/>
            <a:ext cx="4876798" cy="4691063"/>
          </a:xfrm>
        </p:spPr>
        <p:txBody>
          <a:bodyPr/>
          <a:lstStyle>
            <a:lvl1pPr marL="0" indent="0">
              <a:buNone/>
              <a:defRPr sz="24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13FB63A-21CB-4A4B-8459-1638A80B45E4}" type="slidenum">
              <a:rPr lang="en-US"/>
              <a:pPr>
                <a:defRPr/>
              </a:pPr>
              <a:t>‹#›</a:t>
            </a:fld>
            <a:endParaRPr lang="en-US" dirty="0"/>
          </a:p>
        </p:txBody>
      </p:sp>
      <p:sp>
        <p:nvSpPr>
          <p:cNvPr id="8" name="Footer Placeholder 2">
            <a:extLst>
              <a:ext uri="{FF2B5EF4-FFF2-40B4-BE49-F238E27FC236}">
                <a16:creationId xmlns:a16="http://schemas.microsoft.com/office/drawing/2014/main" id="{D690D1E6-AD6F-8B40-8647-E7178C48AF87}"/>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FF59C93-6A38-4A55-A434-A99FA1DFD39E}" type="slidenum">
              <a:rPr lang="en-US"/>
              <a:pPr>
                <a:defRPr/>
              </a:pPr>
              <a:t>‹#›</a:t>
            </a:fld>
            <a:endParaRPr lang="en-US" dirty="0"/>
          </a:p>
        </p:txBody>
      </p:sp>
      <p:sp>
        <p:nvSpPr>
          <p:cNvPr id="7" name="Footer Placeholder 2">
            <a:extLst>
              <a:ext uri="{FF2B5EF4-FFF2-40B4-BE49-F238E27FC236}">
                <a16:creationId xmlns:a16="http://schemas.microsoft.com/office/drawing/2014/main" id="{4BE4246B-C6EF-1740-B845-BED736C0820B}"/>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72800" y="228600"/>
            <a:ext cx="812800" cy="5715000"/>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28600"/>
            <a:ext cx="10058400" cy="57150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99306E3-FDEF-49FA-A1B1-E5156458F359}" type="slidenum">
              <a:rPr lang="en-US"/>
              <a:pPr>
                <a:defRPr/>
              </a:pPr>
              <a:t>‹#›</a:t>
            </a:fld>
            <a:endParaRPr lang="en-US" dirty="0"/>
          </a:p>
        </p:txBody>
      </p:sp>
      <p:sp>
        <p:nvSpPr>
          <p:cNvPr id="8" name="Footer Placeholder 2">
            <a:extLst>
              <a:ext uri="{FF2B5EF4-FFF2-40B4-BE49-F238E27FC236}">
                <a16:creationId xmlns:a16="http://schemas.microsoft.com/office/drawing/2014/main" id="{1638F40F-64D6-324A-BA4E-0BD67E610E23}"/>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408D"/>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83076"/>
            <a:ext cx="4991100" cy="1331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FE581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450" y="2783076"/>
            <a:ext cx="4991100" cy="1331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rgbClr val="0E3793"/>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2401" y="457528"/>
            <a:ext cx="905598" cy="243295"/>
          </a:xfrm>
          <a:prstGeom prst="rect">
            <a:avLst/>
          </a:prstGeom>
        </p:spPr>
      </p:pic>
      <p:sp>
        <p:nvSpPr>
          <p:cNvPr id="6" name="Text Placeholder 2">
            <a:extLst>
              <a:ext uri="{FF2B5EF4-FFF2-40B4-BE49-F238E27FC236}">
                <a16:creationId xmlns:a16="http://schemas.microsoft.com/office/drawing/2014/main" id="{4C3BF5CA-1FC9-654A-B4AD-4E05322E44EE}"/>
              </a:ext>
            </a:extLst>
          </p:cNvPr>
          <p:cNvSpPr>
            <a:spLocks noGrp="1"/>
          </p:cNvSpPr>
          <p:nvPr>
            <p:ph type="body" idx="11" hasCustomPrompt="1"/>
          </p:nvPr>
        </p:nvSpPr>
        <p:spPr>
          <a:xfrm>
            <a:off x="7721600" y="5486402"/>
            <a:ext cx="3711388" cy="380999"/>
          </a:xfrm>
        </p:spPr>
        <p:txBody>
          <a:bodyPr lIns="91440" tIns="0" rIns="0" bIns="0" anchor="ctr" anchorCtr="0"/>
          <a:lstStyle>
            <a:lvl1pPr marL="0" indent="0" algn="r">
              <a:buNone/>
              <a:defRPr sz="12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Date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rgbClr val="0E37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0040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11_Section Header">
    <p:bg>
      <p:bgPr>
        <a:solidFill>
          <a:srgbClr val="FE581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0040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rgbClr val="E4A61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solidFill>
          <a:srgbClr val="B1132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solidFill>
          <a:srgbClr val="40BAB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5_Section Header">
    <p:bg>
      <p:bgPr>
        <a:solidFill>
          <a:srgbClr val="2D624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6_Section Header">
    <p:bg>
      <p:bgPr>
        <a:solidFill>
          <a:srgbClr val="94BB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7_Section Header">
    <p:bg>
      <p:bgPr>
        <a:solidFill>
          <a:srgbClr val="7E858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8_Section Header">
    <p:bg>
      <p:bgPr>
        <a:solidFill>
          <a:srgbClr val="8B8F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9_Section Header">
    <p:bg>
      <p:bgPr>
        <a:solidFill>
          <a:srgbClr val="9F928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2514600"/>
            <a:ext cx="10614914" cy="1079499"/>
          </a:xfrm>
        </p:spPr>
        <p:txBody>
          <a:bodyPr wrap="square" lIns="0" tIns="0" rIns="0" bIns="0" anchor="b" anchorCtr="0"/>
          <a:lstStyle>
            <a:lvl1pPr algn="l">
              <a:defRPr sz="3200" b="1" cap="all">
                <a:solidFill>
                  <a:srgbClr val="0E3793"/>
                </a:solidFill>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1024043" y="5486402"/>
            <a:ext cx="6697557" cy="380999"/>
          </a:xfrm>
        </p:spPr>
        <p:txBody>
          <a:bodyPr lIns="91440" tIns="0" rIns="0" bIns="0" anchor="ctr" anchorCtr="0"/>
          <a:lstStyle>
            <a:lvl1pPr marL="0" indent="0">
              <a:buNone/>
              <a:defRPr sz="18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Name</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72401" y="457528"/>
            <a:ext cx="905598" cy="243295"/>
          </a:xfrm>
          <a:prstGeom prst="rect">
            <a:avLst/>
          </a:prstGeom>
        </p:spPr>
      </p:pic>
      <p:sp>
        <p:nvSpPr>
          <p:cNvPr id="6" name="Text Placeholder 2">
            <a:extLst>
              <a:ext uri="{FF2B5EF4-FFF2-40B4-BE49-F238E27FC236}">
                <a16:creationId xmlns:a16="http://schemas.microsoft.com/office/drawing/2014/main" id="{3C60B736-AEDE-AB43-B75F-1B9181B03502}"/>
              </a:ext>
            </a:extLst>
          </p:cNvPr>
          <p:cNvSpPr>
            <a:spLocks noGrp="1"/>
          </p:cNvSpPr>
          <p:nvPr>
            <p:ph type="body" idx="10"/>
          </p:nvPr>
        </p:nvSpPr>
        <p:spPr>
          <a:xfrm>
            <a:off x="963084" y="3610537"/>
            <a:ext cx="10614915" cy="380999"/>
          </a:xfrm>
        </p:spPr>
        <p:txBody>
          <a:bodyPr lIns="91440" tIns="0" rIns="0" bIns="0" anchor="ctr" anchorCtr="0"/>
          <a:lstStyle>
            <a:lvl1pPr marL="0" indent="0">
              <a:buNone/>
              <a:defRPr sz="18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9" name="Text Placeholder 2">
            <a:extLst>
              <a:ext uri="{FF2B5EF4-FFF2-40B4-BE49-F238E27FC236}">
                <a16:creationId xmlns:a16="http://schemas.microsoft.com/office/drawing/2014/main" id="{B4B98D26-847C-9845-9DF6-CD64206F9E9F}"/>
              </a:ext>
            </a:extLst>
          </p:cNvPr>
          <p:cNvSpPr>
            <a:spLocks noGrp="1"/>
          </p:cNvSpPr>
          <p:nvPr>
            <p:ph type="body" idx="11" hasCustomPrompt="1"/>
          </p:nvPr>
        </p:nvSpPr>
        <p:spPr>
          <a:xfrm>
            <a:off x="7721600" y="5486402"/>
            <a:ext cx="3711388" cy="380999"/>
          </a:xfrm>
        </p:spPr>
        <p:txBody>
          <a:bodyPr lIns="91440" tIns="0" rIns="0" bIns="0" anchor="ctr" anchorCtr="0"/>
          <a:lstStyle>
            <a:lvl1pPr marL="0" indent="0" algn="r">
              <a:buNone/>
              <a:defRPr sz="1200" b="0">
                <a:solidFill>
                  <a:srgbClr val="0E3793"/>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Date</a:t>
            </a:r>
          </a:p>
        </p:txBody>
      </p:sp>
    </p:spTree>
    <p:extLst>
      <p:ext uri="{BB962C8B-B14F-4D97-AF65-F5344CB8AC3E}">
        <p14:creationId xmlns:p14="http://schemas.microsoft.com/office/powerpoint/2010/main" val="297443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10_Section Header">
    <p:bg>
      <p:bgPr>
        <a:solidFill>
          <a:srgbClr val="A62BB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6758516" cy="1079499"/>
          </a:xfrm>
        </p:spPr>
        <p:txBody>
          <a:bodyPr wrap="square" lIns="0" tIns="0" rIns="0" bIns="0" anchor="b" anchorCtr="0"/>
          <a:lstStyle>
            <a:lvl1pPr algn="l">
              <a:defRPr sz="32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4043" y="5486402"/>
            <a:ext cx="6697557" cy="380999"/>
          </a:xfrm>
        </p:spPr>
        <p:txBody>
          <a:bodyPr lIns="91440" tIns="0" rIns="0" bIns="0" anchor="ctr" anchorCtr="0"/>
          <a:lstStyle>
            <a:lvl1pPr marL="0" indent="0">
              <a:buNone/>
              <a:defRPr sz="1800" b="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8" name="Rectangle 7"/>
          <p:cNvSpPr/>
          <p:nvPr userDrawn="1"/>
        </p:nvSpPr>
        <p:spPr bwMode="auto">
          <a:xfrm>
            <a:off x="963084" y="5486400"/>
            <a:ext cx="60959" cy="381001"/>
          </a:xfrm>
          <a:prstGeom prst="rect">
            <a:avLst/>
          </a:prstGeom>
          <a:solidFill>
            <a:srgbClr val="FE581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ＭＳ Ｐゴシック" pitchFamily="1" charset="-128"/>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457200"/>
            <a:ext cx="914400" cy="2439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Color Fill">
    <p:bg>
      <p:bgPr>
        <a:solidFill>
          <a:srgbClr val="FD581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7" name="Footer Placeholder 2">
            <a:extLst>
              <a:ext uri="{FF2B5EF4-FFF2-40B4-BE49-F238E27FC236}">
                <a16:creationId xmlns:a16="http://schemas.microsoft.com/office/drawing/2014/main" id="{62D7870A-C449-A54F-A88C-DFE240860D80}"/>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3_Color Fill">
    <p:bg>
      <p:bgPr>
        <a:solidFill>
          <a:srgbClr val="A62BB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7" name="Footer Placeholder 2">
            <a:extLst>
              <a:ext uri="{FF2B5EF4-FFF2-40B4-BE49-F238E27FC236}">
                <a16:creationId xmlns:a16="http://schemas.microsoft.com/office/drawing/2014/main" id="{505C8B59-BF9C-8D40-9DA8-D6A3A9BFFAFF}"/>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4_Color Fill">
    <p:bg>
      <p:bgPr>
        <a:solidFill>
          <a:srgbClr val="9F928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7" name="Footer Placeholder 2">
            <a:extLst>
              <a:ext uri="{FF2B5EF4-FFF2-40B4-BE49-F238E27FC236}">
                <a16:creationId xmlns:a16="http://schemas.microsoft.com/office/drawing/2014/main" id="{E9984F44-06D3-004B-B146-6A528935336D}"/>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5_Color Fill">
    <p:bg>
      <p:bgPr>
        <a:solidFill>
          <a:srgbClr val="8B8F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6" name="Footer Placeholder 5"/>
          <p:cNvSpPr>
            <a:spLocks noGrp="1"/>
          </p:cNvSpPr>
          <p:nvPr>
            <p:ph type="ftr" sz="quarter" idx="11"/>
          </p:nvPr>
        </p:nvSpPr>
        <p:spPr>
          <a:xfrm>
            <a:off x="2971800" y="6520544"/>
            <a:ext cx="7734299" cy="131366"/>
          </a:xfrm>
          <a:prstGeom prst="rect">
            <a:avLst/>
          </a:prstGeom>
        </p:spPr>
        <p:txBody>
          <a:body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6_Color Fill">
    <p:bg>
      <p:bgPr>
        <a:solidFill>
          <a:srgbClr val="7E858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7" name="Footer Placeholder 2">
            <a:extLst>
              <a:ext uri="{FF2B5EF4-FFF2-40B4-BE49-F238E27FC236}">
                <a16:creationId xmlns:a16="http://schemas.microsoft.com/office/drawing/2014/main" id="{E2620ED1-6B52-B945-90C5-D303787B9B98}"/>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7_Color Fill">
    <p:bg>
      <p:bgPr>
        <a:solidFill>
          <a:srgbClr val="94BB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7" name="Footer Placeholder 2">
            <a:extLst>
              <a:ext uri="{FF2B5EF4-FFF2-40B4-BE49-F238E27FC236}">
                <a16:creationId xmlns:a16="http://schemas.microsoft.com/office/drawing/2014/main" id="{C2FD7352-68AA-0145-965E-97D6722CDF67}"/>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8_Color Fill">
    <p:bg>
      <p:bgPr>
        <a:solidFill>
          <a:srgbClr val="2D624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7" name="Footer Placeholder 2">
            <a:extLst>
              <a:ext uri="{FF2B5EF4-FFF2-40B4-BE49-F238E27FC236}">
                <a16:creationId xmlns:a16="http://schemas.microsoft.com/office/drawing/2014/main" id="{63248536-0BB9-C948-AC94-7608E3D85748}"/>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9_Color Fill">
    <p:bg>
      <p:bgPr>
        <a:solidFill>
          <a:srgbClr val="40BAB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7" name="Footer Placeholder 2">
            <a:extLst>
              <a:ext uri="{FF2B5EF4-FFF2-40B4-BE49-F238E27FC236}">
                <a16:creationId xmlns:a16="http://schemas.microsoft.com/office/drawing/2014/main" id="{E67272AF-E52A-D44D-9B1C-3EFE47A1929F}"/>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0_Color Fill">
    <p:bg>
      <p:bgPr>
        <a:solidFill>
          <a:srgbClr val="B1132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7" name="Footer Placeholder 2">
            <a:extLst>
              <a:ext uri="{FF2B5EF4-FFF2-40B4-BE49-F238E27FC236}">
                <a16:creationId xmlns:a16="http://schemas.microsoft.com/office/drawing/2014/main" id="{F5236F00-CC38-6344-87B3-01B4A749FA78}"/>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000"/>
            </a:lvl3pPr>
            <a:lvl4pPr>
              <a:defRPr sz="2000"/>
            </a:lvl4pPr>
            <a:lvl5pPr>
              <a:defRPr sz="20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
        <p:nvSpPr>
          <p:cNvPr id="7" name="Footer Placeholder 2">
            <a:extLst>
              <a:ext uri="{FF2B5EF4-FFF2-40B4-BE49-F238E27FC236}">
                <a16:creationId xmlns:a16="http://schemas.microsoft.com/office/drawing/2014/main" id="{618B0AFA-DAA8-834C-B45F-6B0498C18027}"/>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1_Color Fill">
    <p:bg>
      <p:bgPr>
        <a:solidFill>
          <a:srgbClr val="E4A61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7" name="Footer Placeholder 2">
            <a:extLst>
              <a:ext uri="{FF2B5EF4-FFF2-40B4-BE49-F238E27FC236}">
                <a16:creationId xmlns:a16="http://schemas.microsoft.com/office/drawing/2014/main" id="{E7C053E1-095E-074A-B7A4-A06A9014D0C9}"/>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2_Color Fill">
    <p:bg>
      <p:bgPr>
        <a:solidFill>
          <a:srgbClr val="0E379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7D3F973C-A8FB-4726-9A82-AA4992463DE4}" type="slidenum">
              <a:rPr lang="en-US"/>
              <a:pPr>
                <a:defRPr/>
              </a:pPr>
              <a:t>‹#›</a:t>
            </a:fld>
            <a:endParaRPr lang="en-US" dirty="0"/>
          </a:p>
        </p:txBody>
      </p:sp>
      <p:sp>
        <p:nvSpPr>
          <p:cNvPr id="7" name="Footer Placeholder 2">
            <a:extLst>
              <a:ext uri="{FF2B5EF4-FFF2-40B4-BE49-F238E27FC236}">
                <a16:creationId xmlns:a16="http://schemas.microsoft.com/office/drawing/2014/main" id="{F8773859-50C2-BF44-8D49-874F36855CA0}"/>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4419600"/>
          </a:xfrm>
          <a:solidFill>
            <a:schemeClr val="bg1">
              <a:lumMod val="85000"/>
            </a:schemeClr>
          </a:solidFill>
        </p:spPr>
        <p:txBody>
          <a:bodyPr/>
          <a:lstStyle/>
          <a:p>
            <a:r>
              <a:rPr lang="en-US" dirty="0" smtClean="0"/>
              <a:t>Click icon to add picture</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1AB23894-2F61-4C37-A959-A5AEBB6864F6}" type="slidenum">
              <a:rPr lang="en-US"/>
              <a:pPr>
                <a:defRPr/>
              </a:pPr>
              <a:t>‹#›</a:t>
            </a:fld>
            <a:endParaRPr lang="en-US" dirty="0"/>
          </a:p>
        </p:txBody>
      </p:sp>
      <p:sp>
        <p:nvSpPr>
          <p:cNvPr id="7" name="Title 1"/>
          <p:cNvSpPr>
            <a:spLocks noGrp="1"/>
          </p:cNvSpPr>
          <p:nvPr>
            <p:ph type="title"/>
          </p:nvPr>
        </p:nvSpPr>
        <p:spPr>
          <a:xfrm>
            <a:off x="609600" y="4648200"/>
            <a:ext cx="11176000" cy="533400"/>
          </a:xfrm>
        </p:spPr>
        <p:txBody>
          <a:bodyPr/>
          <a:lstStyle>
            <a:lvl1pPr algn="l">
              <a:defRPr/>
            </a:lvl1pPr>
          </a:lstStyle>
          <a:p>
            <a:r>
              <a:rPr lang="en-US" smtClean="0"/>
              <a:t>Click to edit Master title style</a:t>
            </a:r>
            <a:endParaRPr lang="en-US" dirty="0"/>
          </a:p>
        </p:txBody>
      </p:sp>
      <p:sp>
        <p:nvSpPr>
          <p:cNvPr id="8" name="Footer Placeholder 2">
            <a:extLst>
              <a:ext uri="{FF2B5EF4-FFF2-40B4-BE49-F238E27FC236}">
                <a16:creationId xmlns:a16="http://schemas.microsoft.com/office/drawing/2014/main" id="{81400410-10F9-C84A-9DF3-9458A145B9A4}"/>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0"/>
            <a:ext cx="12192000" cy="3429000"/>
          </a:xfrm>
          <a:solidFill>
            <a:schemeClr val="bg1">
              <a:lumMod val="85000"/>
            </a:schemeClr>
          </a:solidFill>
        </p:spPr>
        <p:txBody>
          <a:bodyPr/>
          <a:lstStyle/>
          <a:p>
            <a:r>
              <a:rPr lang="en-US" dirty="0" smtClean="0"/>
              <a:t>Click icon to add picture</a:t>
            </a:r>
            <a:endParaRPr lang="en-US" dirty="0"/>
          </a:p>
        </p:txBody>
      </p:sp>
      <p:sp>
        <p:nvSpPr>
          <p:cNvPr id="2" name="Title 1"/>
          <p:cNvSpPr>
            <a:spLocks noGrp="1"/>
          </p:cNvSpPr>
          <p:nvPr>
            <p:ph type="title"/>
          </p:nvPr>
        </p:nvSpPr>
        <p:spPr>
          <a:xfrm>
            <a:off x="609600" y="3657600"/>
            <a:ext cx="11176000" cy="533400"/>
          </a:xfrm>
        </p:spPr>
        <p:txBody>
          <a:bodyPr/>
          <a:lstStyle>
            <a:lvl1pPr algn="l">
              <a:defRPr/>
            </a:lvl1pPr>
          </a:lstStyle>
          <a:p>
            <a:r>
              <a:rPr lang="en-US"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5A6AC3D8-46A2-46F8-85B9-2BE2B1EDE077}" type="slidenum">
              <a:rPr lang="en-US"/>
              <a:pPr>
                <a:defRPr/>
              </a:pPr>
              <a:t>‹#›</a:t>
            </a:fld>
            <a:endParaRPr lang="en-US" dirty="0"/>
          </a:p>
        </p:txBody>
      </p:sp>
      <p:sp>
        <p:nvSpPr>
          <p:cNvPr id="6" name="Text Placeholder 5"/>
          <p:cNvSpPr>
            <a:spLocks noGrp="1"/>
          </p:cNvSpPr>
          <p:nvPr>
            <p:ph type="body" sz="quarter" idx="12"/>
          </p:nvPr>
        </p:nvSpPr>
        <p:spPr>
          <a:xfrm>
            <a:off x="609600" y="4343400"/>
            <a:ext cx="11176000" cy="1676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2">
            <a:extLst>
              <a:ext uri="{FF2B5EF4-FFF2-40B4-BE49-F238E27FC236}">
                <a16:creationId xmlns:a16="http://schemas.microsoft.com/office/drawing/2014/main" id="{A1A1B182-E60A-8E4B-92A8-FF07D3A0CCEF}"/>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1371600"/>
            <a:ext cx="12192000" cy="4953000"/>
          </a:xfrm>
          <a:solidFill>
            <a:schemeClr val="bg1">
              <a:lumMod val="85000"/>
            </a:schemeClr>
          </a:solidFill>
        </p:spPr>
        <p:txBody>
          <a:bodyPr/>
          <a:lstStyle/>
          <a:p>
            <a:r>
              <a:rPr lang="en-US" dirty="0" smtClean="0"/>
              <a:t>Click icon to add picture</a:t>
            </a:r>
            <a:endParaRPr lang="en-US" dirty="0"/>
          </a:p>
        </p:txBody>
      </p:sp>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5A6AC3D8-46A2-46F8-85B9-2BE2B1EDE077}" type="slidenum">
              <a:rPr lang="en-US"/>
              <a:pPr>
                <a:defRPr/>
              </a:pPr>
              <a:t>‹#›</a:t>
            </a:fld>
            <a:endParaRPr lang="en-US" dirty="0"/>
          </a:p>
        </p:txBody>
      </p:sp>
      <p:sp>
        <p:nvSpPr>
          <p:cNvPr id="7" name="Footer Placeholder 2">
            <a:extLst>
              <a:ext uri="{FF2B5EF4-FFF2-40B4-BE49-F238E27FC236}">
                <a16:creationId xmlns:a16="http://schemas.microsoft.com/office/drawing/2014/main" id="{06A1BF83-D414-F84D-8096-BCC67E77A69C}"/>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157DFD5-6371-410C-A822-8EE9061B7849}" type="slidenum">
              <a:rPr lang="en-US"/>
              <a:pPr>
                <a:defRPr/>
              </a:pPr>
              <a:t>‹#›</a:t>
            </a:fld>
            <a:endParaRPr lang="en-US" dirty="0"/>
          </a:p>
        </p:txBody>
      </p:sp>
      <p:sp>
        <p:nvSpPr>
          <p:cNvPr id="6" name="Picture Placeholder 5"/>
          <p:cNvSpPr>
            <a:spLocks noGrp="1"/>
          </p:cNvSpPr>
          <p:nvPr>
            <p:ph type="pic" sz="quarter" idx="11"/>
          </p:nvPr>
        </p:nvSpPr>
        <p:spPr>
          <a:xfrm>
            <a:off x="0" y="0"/>
            <a:ext cx="12192000" cy="6324600"/>
          </a:xfrm>
          <a:solidFill>
            <a:schemeClr val="bg1">
              <a:lumMod val="85000"/>
            </a:schemeClr>
          </a:solidFill>
        </p:spPr>
        <p:txBody>
          <a:bodyPr/>
          <a:lstStyle/>
          <a:p>
            <a:r>
              <a:rPr lang="en-US" dirty="0" smtClean="0"/>
              <a:t>Click icon to add picture</a:t>
            </a:r>
            <a:endParaRPr lang="en-US" dirty="0"/>
          </a:p>
        </p:txBody>
      </p:sp>
      <p:sp>
        <p:nvSpPr>
          <p:cNvPr id="5" name="Footer Placeholder 2">
            <a:extLst>
              <a:ext uri="{FF2B5EF4-FFF2-40B4-BE49-F238E27FC236}">
                <a16:creationId xmlns:a16="http://schemas.microsoft.com/office/drawing/2014/main" id="{866C950F-6E8E-A74F-8F0F-42A1A8754EC4}"/>
              </a:ext>
            </a:extLst>
          </p:cNvPr>
          <p:cNvSpPr>
            <a:spLocks noGrp="1"/>
          </p:cNvSpPr>
          <p:nvPr>
            <p:ph type="ftr" sz="quarter" idx="3"/>
          </p:nvPr>
        </p:nvSpPr>
        <p:spPr>
          <a:xfrm>
            <a:off x="2057401" y="6515387"/>
            <a:ext cx="5181600" cy="136524"/>
          </a:xfrm>
          <a:prstGeom prst="rect">
            <a:avLst/>
          </a:prstGeom>
        </p:spPr>
        <p:txBody>
          <a:bodyPr vert="horz" lIns="91440" tIns="45720" rIns="91440" bIns="45720" rtlCol="0" anchor="ctr"/>
          <a:lstStyle>
            <a:lvl1pPr algn="l">
              <a:defRPr sz="800">
                <a:solidFill>
                  <a:schemeClr val="bg1">
                    <a:lumMod val="65000"/>
                  </a:schemeClr>
                </a:solidFill>
              </a:defRPr>
            </a:lvl1pPr>
          </a:lstStyle>
          <a:p>
            <a:r>
              <a:rPr lang="en-US" dirty="0"/>
              <a:t>Virginia Department of Transportation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09600" y="533400"/>
            <a:ext cx="11176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8" name="Rectangle 3"/>
          <p:cNvSpPr>
            <a:spLocks noGrp="1" noChangeArrowheads="1"/>
          </p:cNvSpPr>
          <p:nvPr>
            <p:ph type="body" idx="1"/>
          </p:nvPr>
        </p:nvSpPr>
        <p:spPr bwMode="auto">
          <a:xfrm>
            <a:off x="609600" y="1257585"/>
            <a:ext cx="11176000" cy="46860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0" name="Rectangle 6"/>
          <p:cNvSpPr>
            <a:spLocks noGrp="1" noChangeArrowheads="1"/>
          </p:cNvSpPr>
          <p:nvPr>
            <p:ph type="sldNum" sz="quarter" idx="4"/>
          </p:nvPr>
        </p:nvSpPr>
        <p:spPr bwMode="auto">
          <a:xfrm>
            <a:off x="11379200" y="6515387"/>
            <a:ext cx="406400" cy="1365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a:defRPr sz="800" smtClean="0">
                <a:solidFill>
                  <a:schemeClr val="bg1">
                    <a:lumMod val="65000"/>
                  </a:schemeClr>
                </a:solidFill>
              </a:defRPr>
            </a:lvl1pPr>
          </a:lstStyle>
          <a:p>
            <a:pPr>
              <a:defRPr/>
            </a:pPr>
            <a:fld id="{E5A7BD8E-398B-4885-B8B4-FE8D9333EDDD}" type="slidenum">
              <a:rPr lang="en-US" smtClean="0"/>
              <a:pPr>
                <a:defRPr/>
              </a:pPr>
              <a:t>‹#›</a:t>
            </a:fld>
            <a:endParaRPr lang="en-US" dirty="0"/>
          </a:p>
        </p:txBody>
      </p:sp>
      <p:cxnSp>
        <p:nvCxnSpPr>
          <p:cNvPr id="5" name="Straight Connector 4"/>
          <p:cNvCxnSpPr/>
          <p:nvPr userDrawn="1"/>
        </p:nvCxnSpPr>
        <p:spPr bwMode="auto">
          <a:xfrm>
            <a:off x="0" y="6324600"/>
            <a:ext cx="12192000" cy="0"/>
          </a:xfrm>
          <a:prstGeom prst="line">
            <a:avLst/>
          </a:prstGeom>
          <a:solidFill>
            <a:schemeClr val="accent1"/>
          </a:solidFill>
          <a:ln w="6350" cap="flat" cmpd="sng" algn="ctr">
            <a:solidFill>
              <a:schemeClr val="bg1">
                <a:lumMod val="65000"/>
              </a:schemeClr>
            </a:solidFill>
            <a:prstDash val="solid"/>
            <a:round/>
            <a:headEnd type="none" w="med" len="med"/>
            <a:tailEnd type="none" w="med" len="med"/>
          </a:ln>
          <a:effectLst/>
        </p:spPr>
      </p:cxnSp>
      <p:cxnSp>
        <p:nvCxnSpPr>
          <p:cNvPr id="12" name="Straight Connector 11"/>
          <p:cNvCxnSpPr/>
          <p:nvPr userDrawn="1"/>
        </p:nvCxnSpPr>
        <p:spPr bwMode="auto">
          <a:xfrm>
            <a:off x="1828800" y="6515386"/>
            <a:ext cx="0" cy="136524"/>
          </a:xfrm>
          <a:prstGeom prst="line">
            <a:avLst/>
          </a:prstGeom>
          <a:solidFill>
            <a:schemeClr val="accent1"/>
          </a:solidFill>
          <a:ln w="9525" cap="flat" cmpd="sng" algn="ctr">
            <a:solidFill>
              <a:srgbClr val="FD5816"/>
            </a:solidFill>
            <a:prstDash val="solid"/>
            <a:round/>
            <a:headEnd type="none" w="med" len="med"/>
            <a:tailEnd type="none" w="med" len="med"/>
          </a:ln>
          <a:effectLst/>
        </p:spPr>
      </p:cxnSp>
      <p:pic>
        <p:nvPicPr>
          <p:cNvPr id="10" name="Picture 9">
            <a:extLst>
              <a:ext uri="{FF2B5EF4-FFF2-40B4-BE49-F238E27FC236}">
                <a16:creationId xmlns:a16="http://schemas.microsoft.com/office/drawing/2014/main" id="{86D9B5CE-2B4D-FC4B-966E-7FF925A8D9F2}"/>
              </a:ext>
            </a:extLst>
          </p:cNvPr>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614001" y="6462000"/>
            <a:ext cx="905598" cy="243295"/>
          </a:xfrm>
          <a:prstGeom prst="rect">
            <a:avLst/>
          </a:prstGeom>
        </p:spPr>
      </p:pic>
      <p:sp>
        <p:nvSpPr>
          <p:cNvPr id="2" name="Footer Placeholder 1">
            <a:extLst>
              <a:ext uri="{FF2B5EF4-FFF2-40B4-BE49-F238E27FC236}">
                <a16:creationId xmlns:a16="http://schemas.microsoft.com/office/drawing/2014/main" id="{85E14340-22A0-3D47-94AC-8C9BF49481A4}"/>
              </a:ext>
            </a:extLst>
          </p:cNvPr>
          <p:cNvSpPr>
            <a:spLocks noGrp="1"/>
          </p:cNvSpPr>
          <p:nvPr>
            <p:ph type="ftr" sz="quarter" idx="3"/>
          </p:nvPr>
        </p:nvSpPr>
        <p:spPr>
          <a:xfrm>
            <a:off x="2134623" y="6416675"/>
            <a:ext cx="6018777" cy="365125"/>
          </a:xfrm>
          <a:prstGeom prst="rect">
            <a:avLst/>
          </a:prstGeom>
        </p:spPr>
        <p:txBody>
          <a:bodyPr vert="horz" lIns="91440" tIns="45720" rIns="91440" bIns="45720" rtlCol="0" anchor="ctr"/>
          <a:lstStyle>
            <a:lvl1pPr algn="l">
              <a:defRPr sz="1000">
                <a:solidFill>
                  <a:schemeClr val="bg1">
                    <a:lumMod val="65000"/>
                  </a:schemeClr>
                </a:solidFill>
              </a:defRPr>
            </a:lvl1pPr>
          </a:lstStyle>
          <a:p>
            <a:r>
              <a:rPr lang="en-US" dirty="0"/>
              <a:t>Virginia Department of Transportation</a:t>
            </a:r>
          </a:p>
        </p:txBody>
      </p:sp>
    </p:spTree>
  </p:cSld>
  <p:clrMap bg1="lt1" tx1="dk1" bg2="lt2" tx2="dk2" accent1="accent1" accent2="accent2" accent3="accent3" accent4="accent4" accent5="accent5" accent6="accent6" hlink="hlink" folHlink="folHlink"/>
  <p:sldLayoutIdLst>
    <p:sldLayoutId id="2147483688" r:id="rId1"/>
    <p:sldLayoutId id="2147483714" r:id="rId2"/>
    <p:sldLayoutId id="2147483662" r:id="rId3"/>
    <p:sldLayoutId id="2147483715" r:id="rId4"/>
    <p:sldLayoutId id="2147483661" r:id="rId5"/>
    <p:sldLayoutId id="2147483668" r:id="rId6"/>
    <p:sldLayoutId id="2147483675" r:id="rId7"/>
    <p:sldLayoutId id="2147483665" r:id="rId8"/>
    <p:sldLayoutId id="2147483666" r:id="rId9"/>
    <p:sldLayoutId id="2147483712" r:id="rId10"/>
    <p:sldLayoutId id="2147483689" r:id="rId11"/>
    <p:sldLayoutId id="2147483699" r:id="rId12"/>
    <p:sldLayoutId id="2147483690" r:id="rId13"/>
    <p:sldLayoutId id="2147483711" r:id="rId14"/>
    <p:sldLayoutId id="2147483691" r:id="rId15"/>
    <p:sldLayoutId id="2147483698" r:id="rId16"/>
    <p:sldLayoutId id="2147483696" r:id="rId17"/>
    <p:sldLayoutId id="2147483697" r:id="rId18"/>
    <p:sldLayoutId id="2147483692" r:id="rId19"/>
    <p:sldLayoutId id="2147483693" r:id="rId20"/>
    <p:sldLayoutId id="2147483694" r:id="rId21"/>
    <p:sldLayoutId id="2147483695" r:id="rId22"/>
    <p:sldLayoutId id="2147483678" r:id="rId23"/>
    <p:sldLayoutId id="2147483663" r:id="rId24"/>
    <p:sldLayoutId id="2147483667" r:id="rId25"/>
    <p:sldLayoutId id="2147483669" r:id="rId26"/>
    <p:sldLayoutId id="2147483670" r:id="rId27"/>
    <p:sldLayoutId id="2147483671" r:id="rId28"/>
    <p:sldLayoutId id="2147483673" r:id="rId29"/>
    <p:sldLayoutId id="2147483676" r:id="rId30"/>
    <p:sldLayoutId id="2147483713"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fontAlgn="base" hangingPunct="1">
        <a:spcBef>
          <a:spcPct val="0"/>
        </a:spcBef>
        <a:spcAft>
          <a:spcPct val="0"/>
        </a:spcAft>
        <a:defRPr sz="3200" b="1">
          <a:solidFill>
            <a:srgbClr val="00408D"/>
          </a:solidFill>
          <a:latin typeface="+mj-lt"/>
          <a:ea typeface="+mj-ea"/>
          <a:cs typeface="+mj-cs"/>
        </a:defRPr>
      </a:lvl1pPr>
      <a:lvl2pPr algn="ctr" rtl="0" eaLnBrk="1" fontAlgn="base" hangingPunct="1">
        <a:spcBef>
          <a:spcPct val="0"/>
        </a:spcBef>
        <a:spcAft>
          <a:spcPct val="0"/>
        </a:spcAft>
        <a:defRPr sz="2400" b="1">
          <a:solidFill>
            <a:srgbClr val="FF8000"/>
          </a:solidFill>
          <a:latin typeface="Arial" charset="0"/>
          <a:ea typeface="ＭＳ Ｐゴシック" pitchFamily="1" charset="-128"/>
        </a:defRPr>
      </a:lvl2pPr>
      <a:lvl3pPr algn="ctr" rtl="0" eaLnBrk="1" fontAlgn="base" hangingPunct="1">
        <a:spcBef>
          <a:spcPct val="0"/>
        </a:spcBef>
        <a:spcAft>
          <a:spcPct val="0"/>
        </a:spcAft>
        <a:defRPr sz="2400" b="1">
          <a:solidFill>
            <a:srgbClr val="FF8000"/>
          </a:solidFill>
          <a:latin typeface="Arial" charset="0"/>
          <a:ea typeface="ＭＳ Ｐゴシック" pitchFamily="1" charset="-128"/>
        </a:defRPr>
      </a:lvl3pPr>
      <a:lvl4pPr algn="ctr" rtl="0" eaLnBrk="1" fontAlgn="base" hangingPunct="1">
        <a:spcBef>
          <a:spcPct val="0"/>
        </a:spcBef>
        <a:spcAft>
          <a:spcPct val="0"/>
        </a:spcAft>
        <a:defRPr sz="2400" b="1">
          <a:solidFill>
            <a:srgbClr val="FF8000"/>
          </a:solidFill>
          <a:latin typeface="Arial" charset="0"/>
          <a:ea typeface="ＭＳ Ｐゴシック" pitchFamily="1" charset="-128"/>
        </a:defRPr>
      </a:lvl4pPr>
      <a:lvl5pPr algn="ctr" rtl="0" eaLnBrk="1" fontAlgn="base" hangingPunct="1">
        <a:spcBef>
          <a:spcPct val="0"/>
        </a:spcBef>
        <a:spcAft>
          <a:spcPct val="0"/>
        </a:spcAft>
        <a:defRPr sz="2400" b="1">
          <a:solidFill>
            <a:srgbClr val="FF8000"/>
          </a:solidFill>
          <a:latin typeface="Arial" charset="0"/>
          <a:ea typeface="ＭＳ Ｐゴシック" pitchFamily="1" charset="-128"/>
        </a:defRPr>
      </a:lvl5pPr>
      <a:lvl6pPr marL="457200" algn="ctr" rtl="0" eaLnBrk="1" fontAlgn="base" hangingPunct="1">
        <a:spcBef>
          <a:spcPct val="0"/>
        </a:spcBef>
        <a:spcAft>
          <a:spcPct val="0"/>
        </a:spcAft>
        <a:defRPr sz="2400" b="1">
          <a:solidFill>
            <a:srgbClr val="FF8000"/>
          </a:solidFill>
          <a:latin typeface="Arial" charset="0"/>
          <a:ea typeface="ＭＳ Ｐゴシック" pitchFamily="1" charset="-128"/>
        </a:defRPr>
      </a:lvl6pPr>
      <a:lvl7pPr marL="914400" algn="ctr" rtl="0" eaLnBrk="1" fontAlgn="base" hangingPunct="1">
        <a:spcBef>
          <a:spcPct val="0"/>
        </a:spcBef>
        <a:spcAft>
          <a:spcPct val="0"/>
        </a:spcAft>
        <a:defRPr sz="2400" b="1">
          <a:solidFill>
            <a:srgbClr val="FF8000"/>
          </a:solidFill>
          <a:latin typeface="Arial" charset="0"/>
          <a:ea typeface="ＭＳ Ｐゴシック" pitchFamily="1" charset="-128"/>
        </a:defRPr>
      </a:lvl7pPr>
      <a:lvl8pPr marL="1371600" algn="ctr" rtl="0" eaLnBrk="1" fontAlgn="base" hangingPunct="1">
        <a:spcBef>
          <a:spcPct val="0"/>
        </a:spcBef>
        <a:spcAft>
          <a:spcPct val="0"/>
        </a:spcAft>
        <a:defRPr sz="2400" b="1">
          <a:solidFill>
            <a:srgbClr val="FF8000"/>
          </a:solidFill>
          <a:latin typeface="Arial" charset="0"/>
          <a:ea typeface="ＭＳ Ｐゴシック" pitchFamily="1" charset="-128"/>
        </a:defRPr>
      </a:lvl8pPr>
      <a:lvl9pPr marL="1828800" algn="ctr" rtl="0" eaLnBrk="1" fontAlgn="base" hangingPunct="1">
        <a:spcBef>
          <a:spcPct val="0"/>
        </a:spcBef>
        <a:spcAft>
          <a:spcPct val="0"/>
        </a:spcAft>
        <a:defRPr sz="2400" b="1">
          <a:solidFill>
            <a:srgbClr val="FF8000"/>
          </a:solidFill>
          <a:latin typeface="Arial" charset="0"/>
          <a:ea typeface="ＭＳ Ｐゴシック" pitchFamily="1" charset="-128"/>
        </a:defRPr>
      </a:lvl9pPr>
    </p:titleStyle>
    <p:bodyStyle>
      <a:lvl1pPr marL="342900" indent="-342900" algn="l" rtl="0" eaLnBrk="1" fontAlgn="base" hangingPunct="1">
        <a:spcBef>
          <a:spcPct val="20000"/>
        </a:spcBef>
        <a:spcAft>
          <a:spcPct val="0"/>
        </a:spcAft>
        <a:defRPr sz="2400" b="1">
          <a:solidFill>
            <a:srgbClr val="FE5815"/>
          </a:solidFill>
          <a:latin typeface="+mn-lt"/>
          <a:ea typeface="+mn-ea"/>
          <a:cs typeface="+mn-cs"/>
        </a:defRPr>
      </a:lvl1pPr>
      <a:lvl2pPr marL="742950" indent="-285750" algn="l" rtl="0" eaLnBrk="1" fontAlgn="base" hangingPunct="1">
        <a:spcBef>
          <a:spcPct val="20000"/>
        </a:spcBef>
        <a:spcAft>
          <a:spcPct val="0"/>
        </a:spcAft>
        <a:defRPr sz="2000" b="1">
          <a:solidFill>
            <a:srgbClr val="00408D"/>
          </a:solidFill>
          <a:latin typeface="+mn-lt"/>
          <a:ea typeface="+mn-ea"/>
        </a:defRPr>
      </a:lvl2pPr>
      <a:lvl3pPr marL="1143000" indent="-228600" algn="l" rtl="0" eaLnBrk="1" fontAlgn="base" hangingPunct="1">
        <a:spcBef>
          <a:spcPct val="20000"/>
        </a:spcBef>
        <a:spcAft>
          <a:spcPct val="0"/>
        </a:spcAft>
        <a:buChar char="•"/>
        <a:defRPr sz="1800">
          <a:solidFill>
            <a:schemeClr val="bg2"/>
          </a:solidFill>
          <a:latin typeface="+mn-lt"/>
          <a:ea typeface="+mn-ea"/>
        </a:defRPr>
      </a:lvl3pPr>
      <a:lvl4pPr marL="1600200" indent="-228600" algn="l" rtl="0" eaLnBrk="1" fontAlgn="base" hangingPunct="1">
        <a:spcBef>
          <a:spcPct val="20000"/>
        </a:spcBef>
        <a:spcAft>
          <a:spcPct val="0"/>
        </a:spcAft>
        <a:buChar char="–"/>
        <a:defRPr sz="1800">
          <a:solidFill>
            <a:schemeClr val="bg2"/>
          </a:solidFill>
          <a:latin typeface="+mn-lt"/>
          <a:ea typeface="+mn-ea"/>
        </a:defRPr>
      </a:lvl4pPr>
      <a:lvl5pPr marL="2057400" indent="-228600" algn="l" rtl="0" eaLnBrk="1" fontAlgn="base" hangingPunct="1">
        <a:spcBef>
          <a:spcPct val="20000"/>
        </a:spcBef>
        <a:spcAft>
          <a:spcPct val="0"/>
        </a:spcAft>
        <a:buChar char="»"/>
        <a:defRPr sz="1800">
          <a:solidFill>
            <a:schemeClr val="bg2"/>
          </a:solidFill>
          <a:latin typeface="+mn-lt"/>
          <a:ea typeface="+mn-ea"/>
        </a:defRPr>
      </a:lvl5pPr>
      <a:lvl6pPr marL="2514600" indent="-228600" algn="l" rtl="0" eaLnBrk="1" fontAlgn="base" hangingPunct="1">
        <a:spcBef>
          <a:spcPct val="20000"/>
        </a:spcBef>
        <a:spcAft>
          <a:spcPct val="0"/>
        </a:spcAft>
        <a:buChar char="»"/>
        <a:defRPr sz="1400">
          <a:solidFill>
            <a:srgbClr val="00408D"/>
          </a:solidFill>
          <a:latin typeface="+mn-lt"/>
          <a:ea typeface="+mn-ea"/>
        </a:defRPr>
      </a:lvl6pPr>
      <a:lvl7pPr marL="2971800" indent="-228600" algn="l" rtl="0" eaLnBrk="1" fontAlgn="base" hangingPunct="1">
        <a:spcBef>
          <a:spcPct val="20000"/>
        </a:spcBef>
        <a:spcAft>
          <a:spcPct val="0"/>
        </a:spcAft>
        <a:buChar char="»"/>
        <a:defRPr sz="1400">
          <a:solidFill>
            <a:srgbClr val="00408D"/>
          </a:solidFill>
          <a:latin typeface="+mn-lt"/>
          <a:ea typeface="+mn-ea"/>
        </a:defRPr>
      </a:lvl7pPr>
      <a:lvl8pPr marL="3429000" indent="-228600" algn="l" rtl="0" eaLnBrk="1" fontAlgn="base" hangingPunct="1">
        <a:spcBef>
          <a:spcPct val="20000"/>
        </a:spcBef>
        <a:spcAft>
          <a:spcPct val="0"/>
        </a:spcAft>
        <a:buChar char="»"/>
        <a:defRPr sz="1400">
          <a:solidFill>
            <a:srgbClr val="00408D"/>
          </a:solidFill>
          <a:latin typeface="+mn-lt"/>
          <a:ea typeface="+mn-ea"/>
        </a:defRPr>
      </a:lvl8pPr>
      <a:lvl9pPr marL="3886200" indent="-228600" algn="l" rtl="0" eaLnBrk="1" fontAlgn="base" hangingPunct="1">
        <a:spcBef>
          <a:spcPct val="20000"/>
        </a:spcBef>
        <a:spcAft>
          <a:spcPct val="0"/>
        </a:spcAft>
        <a:buChar char="»"/>
        <a:defRPr sz="1400">
          <a:solidFill>
            <a:srgbClr val="00408D"/>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06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79761"/>
            <a:ext cx="8229600" cy="4686015"/>
          </a:xfrm>
        </p:spPr>
        <p:txBody>
          <a:bodyPr/>
          <a:lstStyle/>
          <a:p>
            <a:pPr marL="457200" indent="-457200">
              <a:spcBef>
                <a:spcPts val="0"/>
              </a:spcBef>
              <a:spcAft>
                <a:spcPts val="1800"/>
              </a:spcAft>
              <a:buFont typeface="Arial" panose="020B0604020202020204" pitchFamily="34" charset="0"/>
              <a:buChar char="•"/>
            </a:pPr>
            <a:r>
              <a:rPr lang="en-US" b="0" dirty="0" smtClean="0"/>
              <a:t>Prohibits use of Leg Gaiters or Chaps in lieu of Type E Trousers for workers i</a:t>
            </a:r>
            <a:r>
              <a:rPr lang="en-US" b="0" u="sng" dirty="0" smtClean="0"/>
              <a:t>nstalling, maintaining, or removing TTC devices</a:t>
            </a:r>
            <a:endParaRPr lang="en-US" b="0" dirty="0" smtClean="0"/>
          </a:p>
          <a:p>
            <a:pPr marL="457200" indent="-457200">
              <a:spcBef>
                <a:spcPts val="0"/>
              </a:spcBef>
              <a:spcAft>
                <a:spcPts val="1800"/>
              </a:spcAft>
              <a:buFont typeface="Arial" panose="020B0604020202020204" pitchFamily="34" charset="0"/>
              <a:buChar char="•"/>
            </a:pPr>
            <a:r>
              <a:rPr lang="en-US" b="0" dirty="0" smtClean="0"/>
              <a:t>Workers not installing TTC may wear leg gaiters as an option</a:t>
            </a:r>
          </a:p>
          <a:p>
            <a:pPr marL="457200" indent="-457200">
              <a:spcBef>
                <a:spcPts val="0"/>
              </a:spcBef>
              <a:spcAft>
                <a:spcPts val="1800"/>
              </a:spcAft>
              <a:buFont typeface="Arial" panose="020B0604020202020204" pitchFamily="34" charset="0"/>
              <a:buChar char="•"/>
            </a:pPr>
            <a:r>
              <a:rPr lang="en-US" b="0" dirty="0" smtClean="0"/>
              <a:t>Allows utility flaggers to wear fire-retardant leg gaiters or chaps</a:t>
            </a:r>
          </a:p>
          <a:p>
            <a:pPr marL="457200" indent="-457200">
              <a:spcBef>
                <a:spcPts val="0"/>
              </a:spcBef>
              <a:spcAft>
                <a:spcPts val="1800"/>
              </a:spcAft>
              <a:buFont typeface="Arial" panose="020B0604020202020204" pitchFamily="34" charset="0"/>
              <a:buChar char="•"/>
            </a:pPr>
            <a:r>
              <a:rPr lang="en-US" b="0" dirty="0" smtClean="0"/>
              <a:t>Lights internal to the high visibility apparel shall be steady burn yellow, white, or yellow-green</a:t>
            </a:r>
          </a:p>
          <a:p>
            <a:pPr marL="457200" indent="-4572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smtClean="0"/>
              <a:t>HIGH-VISIBILITY APPAREL</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8664" y="1524000"/>
            <a:ext cx="1593978" cy="1593978"/>
          </a:xfrm>
          <a:prstGeom prst="rect">
            <a:avLst/>
          </a:prstGeom>
        </p:spPr>
      </p:pic>
      <p:pic>
        <p:nvPicPr>
          <p:cNvPr id="1026" name="Picture 2" descr="Image result for illuminated high visibility apparel"/>
          <p:cNvPicPr>
            <a:picLocks noChangeAspect="1" noChangeArrowheads="1"/>
          </p:cNvPicPr>
          <p:nvPr/>
        </p:nvPicPr>
        <p:blipFill rotWithShape="1">
          <a:blip r:embed="rId4">
            <a:extLst>
              <a:ext uri="{28A0092B-C50C-407E-A947-70E740481C1C}">
                <a14:useLocalDpi xmlns:a14="http://schemas.microsoft.com/office/drawing/2010/main" val="0"/>
              </a:ext>
            </a:extLst>
          </a:blip>
          <a:srcRect l="944"/>
          <a:stretch/>
        </p:blipFill>
        <p:spPr bwMode="auto">
          <a:xfrm>
            <a:off x="8763000" y="4281998"/>
            <a:ext cx="3429000" cy="166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8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6768" y="1179761"/>
            <a:ext cx="9144000" cy="4758405"/>
          </a:xfrm>
        </p:spPr>
        <p:txBody>
          <a:bodyPr/>
          <a:lstStyle/>
          <a:p>
            <a:pPr marL="690563" indent="-350838">
              <a:buFont typeface="Arial" panose="020B0604020202020204" pitchFamily="34" charset="0"/>
              <a:buChar char="•"/>
            </a:pPr>
            <a:r>
              <a:rPr lang="en-US" b="0" dirty="0" smtClean="0"/>
              <a:t>Table 6F-1 added pedestrian and bicycle signs, corrected/added section references and sizes</a:t>
            </a:r>
          </a:p>
          <a:p>
            <a:pPr marL="690563" indent="-350838">
              <a:buFont typeface="Arial" panose="020B0604020202020204" pitchFamily="34" charset="0"/>
              <a:buChar char="•"/>
            </a:pPr>
            <a:r>
              <a:rPr lang="en-US" b="0" dirty="0" smtClean="0"/>
              <a:t>New section for TTC regulatory signs for pedestrian &amp; bicycle traffic </a:t>
            </a:r>
          </a:p>
          <a:p>
            <a:pPr marL="690563" indent="-350838">
              <a:buFont typeface="Arial" panose="020B0604020202020204" pitchFamily="34" charset="0"/>
              <a:buChar char="•"/>
            </a:pPr>
            <a:r>
              <a:rPr lang="en-US" b="0" dirty="0" smtClean="0"/>
              <a:t>Added “Bike Lane Closed” and “Path Closed Signs”</a:t>
            </a:r>
          </a:p>
          <a:p>
            <a:pPr marL="690563" indent="-350838">
              <a:buFont typeface="Arial" panose="020B0604020202020204" pitchFamily="34" charset="0"/>
              <a:buChar char="•"/>
            </a:pPr>
            <a:r>
              <a:rPr lang="en-US" b="0" dirty="0" smtClean="0"/>
              <a:t>New section for TTC warning signs for pedestrian &amp; bicycle traffic. </a:t>
            </a:r>
          </a:p>
          <a:p>
            <a:pPr marL="690563" indent="-350838">
              <a:buFont typeface="Arial" panose="020B0604020202020204" pitchFamily="34" charset="0"/>
              <a:buChar char="•"/>
            </a:pPr>
            <a:r>
              <a:rPr lang="en-US" b="0" dirty="0" smtClean="0"/>
              <a:t>Figure 6F-3 Regulatory Signs and Plaques.</a:t>
            </a:r>
          </a:p>
          <a:p>
            <a:pPr marL="690563" indent="-350838">
              <a:buFont typeface="Arial" panose="020B0604020202020204" pitchFamily="34" charset="0"/>
              <a:buChar char="•"/>
            </a:pPr>
            <a:r>
              <a:rPr lang="en-US" b="0" dirty="0" smtClean="0"/>
              <a:t>Figure 6F-4 Warning Signs and Plaques.</a:t>
            </a:r>
          </a:p>
          <a:p>
            <a:pPr marL="690563" indent="-350838">
              <a:buFont typeface="Arial" panose="020B0604020202020204" pitchFamily="34" charset="0"/>
              <a:buChar char="•"/>
            </a:pPr>
            <a:r>
              <a:rPr lang="en-US" b="0" dirty="0" smtClean="0"/>
              <a:t>Figure 6F-5 Detours.</a:t>
            </a:r>
            <a:endParaRPr lang="en-US" b="0" dirty="0"/>
          </a:p>
        </p:txBody>
      </p:sp>
      <p:sp>
        <p:nvSpPr>
          <p:cNvPr id="3" name="Title 2"/>
          <p:cNvSpPr>
            <a:spLocks noGrp="1"/>
          </p:cNvSpPr>
          <p:nvPr>
            <p:ph type="title"/>
          </p:nvPr>
        </p:nvSpPr>
        <p:spPr/>
        <p:txBody>
          <a:bodyPr/>
          <a:lstStyle/>
          <a:p>
            <a:r>
              <a:rPr lang="en-US" dirty="0" smtClean="0"/>
              <a:t>PEDESTRIAN &amp; BICYCLE</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6" name="Picture 5"/>
          <p:cNvPicPr>
            <a:picLocks noChangeAspect="1"/>
          </p:cNvPicPr>
          <p:nvPr/>
        </p:nvPicPr>
        <p:blipFill rotWithShape="1">
          <a:blip r:embed="rId3"/>
          <a:srcRect l="42397" t="53125" r="40912" b="31250"/>
          <a:stretch/>
        </p:blipFill>
        <p:spPr>
          <a:xfrm>
            <a:off x="9469331" y="474312"/>
            <a:ext cx="2707387" cy="1424940"/>
          </a:xfrm>
          <a:prstGeom prst="rect">
            <a:avLst/>
          </a:prstGeom>
        </p:spPr>
      </p:pic>
      <p:pic>
        <p:nvPicPr>
          <p:cNvPr id="7" name="Picture 6"/>
          <p:cNvPicPr>
            <a:picLocks noChangeAspect="1"/>
          </p:cNvPicPr>
          <p:nvPr/>
        </p:nvPicPr>
        <p:blipFill rotWithShape="1">
          <a:blip r:embed="rId4"/>
          <a:srcRect l="26103" t="46856" r="55262" b="33257"/>
          <a:stretch/>
        </p:blipFill>
        <p:spPr>
          <a:xfrm>
            <a:off x="9552560" y="2286000"/>
            <a:ext cx="2667000" cy="1600200"/>
          </a:xfrm>
          <a:prstGeom prst="rect">
            <a:avLst/>
          </a:prstGeom>
        </p:spPr>
      </p:pic>
      <p:pic>
        <p:nvPicPr>
          <p:cNvPr id="8" name="Picture 7"/>
          <p:cNvPicPr>
            <a:picLocks noChangeAspect="1"/>
          </p:cNvPicPr>
          <p:nvPr/>
        </p:nvPicPr>
        <p:blipFill rotWithShape="1">
          <a:blip r:embed="rId4"/>
          <a:srcRect l="45315" t="46898" r="36530" b="33310"/>
          <a:stretch/>
        </p:blipFill>
        <p:spPr>
          <a:xfrm>
            <a:off x="9575129" y="4394226"/>
            <a:ext cx="2598420" cy="1592580"/>
          </a:xfrm>
          <a:prstGeom prst="rect">
            <a:avLst/>
          </a:prstGeom>
        </p:spPr>
      </p:pic>
    </p:spTree>
    <p:extLst>
      <p:ext uri="{BB962C8B-B14F-4D97-AF65-F5344CB8AC3E}">
        <p14:creationId xmlns:p14="http://schemas.microsoft.com/office/powerpoint/2010/main" val="374428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mtClean="0"/>
              <a:t>Virginia Department of Transportation</a:t>
            </a:r>
            <a:endParaRPr lang="en-US" dirty="0"/>
          </a:p>
        </p:txBody>
      </p:sp>
      <p:sp>
        <p:nvSpPr>
          <p:cNvPr id="5" name="Content Placeholder 1"/>
          <p:cNvSpPr>
            <a:spLocks noGrp="1"/>
          </p:cNvSpPr>
          <p:nvPr>
            <p:ph idx="1"/>
          </p:nvPr>
        </p:nvSpPr>
        <p:spPr>
          <a:xfrm>
            <a:off x="609600" y="1447800"/>
            <a:ext cx="11176000" cy="4523096"/>
          </a:xfrm>
        </p:spPr>
        <p:txBody>
          <a:bodyPr/>
          <a:lstStyle/>
          <a:p>
            <a:pPr marL="0" indent="0">
              <a:spcBef>
                <a:spcPts val="0"/>
              </a:spcBef>
              <a:spcAft>
                <a:spcPts val="600"/>
              </a:spcAft>
            </a:pPr>
            <a:r>
              <a:rPr lang="en-US" dirty="0" smtClean="0"/>
              <a:t>Added Queue </a:t>
            </a:r>
            <a:r>
              <a:rPr lang="en-US" dirty="0"/>
              <a:t>Management </a:t>
            </a:r>
            <a:r>
              <a:rPr lang="en-US" dirty="0" smtClean="0"/>
              <a:t>System definition</a:t>
            </a:r>
          </a:p>
          <a:p>
            <a:pPr marL="690563" lvl="1" indent="-350838">
              <a:spcBef>
                <a:spcPts val="0"/>
              </a:spcBef>
              <a:spcAft>
                <a:spcPts val="600"/>
              </a:spcAft>
              <a:buFont typeface="Arial" panose="020B0604020202020204" pitchFamily="34" charset="0"/>
              <a:buChar char="•"/>
            </a:pPr>
            <a:r>
              <a:rPr lang="en-US" sz="2600" b="0" dirty="0">
                <a:solidFill>
                  <a:schemeClr val="accent4"/>
                </a:solidFill>
              </a:rPr>
              <a:t>A</a:t>
            </a:r>
            <a:r>
              <a:rPr lang="en-US" sz="2600" b="0" dirty="0" smtClean="0">
                <a:solidFill>
                  <a:schemeClr val="accent4"/>
                </a:solidFill>
              </a:rPr>
              <a:t> </a:t>
            </a:r>
            <a:r>
              <a:rPr lang="en-US" sz="2600" b="0" dirty="0">
                <a:solidFill>
                  <a:schemeClr val="accent4"/>
                </a:solidFill>
              </a:rPr>
              <a:t>system that warns motorists of potential slowed or stopped traffic.  The system can consist of warning signs, queue management vehicles or ITS technology.</a:t>
            </a:r>
            <a:endParaRPr lang="en-US" sz="2600" b="0" dirty="0" smtClean="0">
              <a:solidFill>
                <a:schemeClr val="accent4"/>
              </a:solidFill>
            </a:endParaRPr>
          </a:p>
        </p:txBody>
      </p:sp>
      <p:sp>
        <p:nvSpPr>
          <p:cNvPr id="6" name="Title 2"/>
          <p:cNvSpPr>
            <a:spLocks noGrp="1"/>
          </p:cNvSpPr>
          <p:nvPr>
            <p:ph type="title"/>
          </p:nvPr>
        </p:nvSpPr>
        <p:spPr>
          <a:xfrm>
            <a:off x="609600" y="533400"/>
            <a:ext cx="11176000" cy="533400"/>
          </a:xfrm>
        </p:spPr>
        <p:txBody>
          <a:bodyPr/>
          <a:lstStyle/>
          <a:p>
            <a:r>
              <a:rPr lang="en-US" dirty="0" smtClean="0"/>
              <a:t>CHAPTER 6A - General</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294" t="9262" b="9262"/>
          <a:stretch/>
        </p:blipFill>
        <p:spPr>
          <a:xfrm>
            <a:off x="3810000" y="3352800"/>
            <a:ext cx="4419600" cy="2753193"/>
          </a:xfrm>
          <a:prstGeom prst="rect">
            <a:avLst/>
          </a:prstGeom>
        </p:spPr>
      </p:pic>
    </p:spTree>
    <p:extLst>
      <p:ext uri="{BB962C8B-B14F-4D97-AF65-F5344CB8AC3E}">
        <p14:creationId xmlns:p14="http://schemas.microsoft.com/office/powerpoint/2010/main" val="419323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47800"/>
            <a:ext cx="11176000" cy="2514600"/>
          </a:xfrm>
        </p:spPr>
        <p:txBody>
          <a:bodyPr/>
          <a:lstStyle/>
          <a:p>
            <a:pPr marL="0" indent="0">
              <a:spcBef>
                <a:spcPts val="0"/>
              </a:spcBef>
              <a:spcAft>
                <a:spcPts val="600"/>
              </a:spcAft>
            </a:pPr>
            <a:r>
              <a:rPr lang="en-US" dirty="0" smtClean="0"/>
              <a:t>Specification Language Removed</a:t>
            </a:r>
          </a:p>
          <a:p>
            <a:pPr marL="690563" lvl="1" indent="-350838">
              <a:spcBef>
                <a:spcPts val="0"/>
              </a:spcBef>
              <a:spcAft>
                <a:spcPts val="1800"/>
              </a:spcAft>
              <a:buFont typeface="Arial" panose="020B0604020202020204" pitchFamily="34" charset="0"/>
              <a:buChar char="•"/>
            </a:pPr>
            <a:r>
              <a:rPr lang="en-US" sz="2600" b="0" dirty="0" smtClean="0"/>
              <a:t>Removed listing of sign substrates and rigid sign materials since this is covered in the R&amp;B Specifications.</a:t>
            </a:r>
          </a:p>
          <a:p>
            <a:pPr marL="690563" lvl="1" indent="-350838">
              <a:spcBef>
                <a:spcPts val="0"/>
              </a:spcBef>
              <a:spcAft>
                <a:spcPts val="1800"/>
              </a:spcAft>
              <a:buFont typeface="Arial" panose="020B0604020202020204" pitchFamily="34" charset="0"/>
              <a:buChar char="•"/>
            </a:pPr>
            <a:r>
              <a:rPr lang="en-US" sz="2600" b="0" dirty="0" smtClean="0"/>
              <a:t>Removed PTRS Details since this is also covered in the R&amp;B Specifications. </a:t>
            </a:r>
          </a:p>
        </p:txBody>
      </p:sp>
      <p:sp>
        <p:nvSpPr>
          <p:cNvPr id="3" name="Title 2"/>
          <p:cNvSpPr>
            <a:spLocks noGrp="1"/>
          </p:cNvSpPr>
          <p:nvPr>
            <p:ph type="title"/>
          </p:nvPr>
        </p:nvSpPr>
        <p:spPr/>
        <p:txBody>
          <a:bodyPr/>
          <a:lstStyle/>
          <a:p>
            <a:r>
              <a:rPr lang="en-US" dirty="0" smtClean="0"/>
              <a:t>CHAPTER 6F – Temporary Traffic Control Zone Devices</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rotWithShape="1">
          <a:blip r:embed="rId3"/>
          <a:srcRect l="37083" t="9259" r="37916" b="24815"/>
          <a:stretch/>
        </p:blipFill>
        <p:spPr>
          <a:xfrm>
            <a:off x="4953000" y="3610059"/>
            <a:ext cx="1752600" cy="2599690"/>
          </a:xfrm>
          <a:prstGeom prst="rect">
            <a:avLst/>
          </a:prstGeom>
          <a:ln>
            <a:solidFill>
              <a:schemeClr val="bg2"/>
            </a:solidFill>
          </a:ln>
        </p:spPr>
      </p:pic>
    </p:spTree>
    <p:extLst>
      <p:ext uri="{BB962C8B-B14F-4D97-AF65-F5344CB8AC3E}">
        <p14:creationId xmlns:p14="http://schemas.microsoft.com/office/powerpoint/2010/main" val="375500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58421"/>
            <a:ext cx="11176000" cy="4686015"/>
          </a:xfrm>
        </p:spPr>
        <p:txBody>
          <a:bodyPr/>
          <a:lstStyle/>
          <a:p>
            <a:pPr marL="0" indent="0">
              <a:spcBef>
                <a:spcPts val="0"/>
              </a:spcBef>
              <a:spcAft>
                <a:spcPts val="600"/>
              </a:spcAft>
            </a:pPr>
            <a:r>
              <a:rPr lang="en-US" dirty="0" smtClean="0"/>
              <a:t>Portable Sign Stands – 5’ To Bottom Of Sign for:</a:t>
            </a:r>
          </a:p>
          <a:p>
            <a:pPr marL="690563" lvl="1" indent="-350838">
              <a:spcBef>
                <a:spcPts val="0"/>
              </a:spcBef>
              <a:spcAft>
                <a:spcPts val="1800"/>
              </a:spcAft>
              <a:buFont typeface="Arial" panose="020B0604020202020204" pitchFamily="34" charset="0"/>
              <a:buChar char="•"/>
            </a:pPr>
            <a:r>
              <a:rPr lang="en-US" sz="2600" b="0" dirty="0" smtClean="0"/>
              <a:t>Stop &amp; Yield; </a:t>
            </a:r>
          </a:p>
          <a:p>
            <a:pPr marL="690563" lvl="1" indent="-350838">
              <a:spcBef>
                <a:spcPts val="0"/>
              </a:spcBef>
              <a:spcAft>
                <a:spcPts val="1800"/>
              </a:spcAft>
              <a:buFont typeface="Arial" panose="020B0604020202020204" pitchFamily="34" charset="0"/>
              <a:buChar char="•"/>
            </a:pPr>
            <a:r>
              <a:rPr lang="en-US" sz="2600" b="0" dirty="0" smtClean="0"/>
              <a:t>Left/Right Turn Lane Open &amp; Left/Right Turn Lane Closed;</a:t>
            </a:r>
          </a:p>
          <a:p>
            <a:pPr marL="690563" lvl="1" indent="-350838">
              <a:spcBef>
                <a:spcPts val="0"/>
              </a:spcBef>
              <a:spcAft>
                <a:spcPts val="1800"/>
              </a:spcAft>
              <a:buFont typeface="Arial" panose="020B0604020202020204" pitchFamily="34" charset="0"/>
              <a:buChar char="•"/>
            </a:pPr>
            <a:r>
              <a:rPr lang="en-US" sz="2600" b="0" dirty="0" smtClean="0"/>
              <a:t>Turn Lane with Arrow;</a:t>
            </a:r>
          </a:p>
          <a:p>
            <a:pPr marL="690563" lvl="1" indent="-350838">
              <a:spcBef>
                <a:spcPts val="0"/>
              </a:spcBef>
              <a:spcAft>
                <a:spcPts val="1800"/>
              </a:spcAft>
              <a:buFont typeface="Arial" panose="020B0604020202020204" pitchFamily="34" charset="0"/>
              <a:buChar char="•"/>
            </a:pPr>
            <a:r>
              <a:rPr lang="en-US" sz="2600" b="0" dirty="0" smtClean="0"/>
              <a:t>Exit Open &amp; Exit Closed; </a:t>
            </a:r>
          </a:p>
          <a:p>
            <a:pPr marL="690563" lvl="1" indent="-350838">
              <a:spcBef>
                <a:spcPts val="0"/>
              </a:spcBef>
              <a:spcAft>
                <a:spcPts val="1800"/>
              </a:spcAft>
              <a:buFont typeface="Arial" panose="020B0604020202020204" pitchFamily="34" charset="0"/>
              <a:buChar char="•"/>
            </a:pPr>
            <a:r>
              <a:rPr lang="en-US" sz="2600" b="0" dirty="0" smtClean="0"/>
              <a:t>Exit w/Arrow - Arrow must match permanent exit Arrow</a:t>
            </a:r>
          </a:p>
        </p:txBody>
      </p:sp>
      <p:sp>
        <p:nvSpPr>
          <p:cNvPr id="3" name="Title 2"/>
          <p:cNvSpPr>
            <a:spLocks noGrp="1"/>
          </p:cNvSpPr>
          <p:nvPr>
            <p:ph type="title"/>
          </p:nvPr>
        </p:nvSpPr>
        <p:spPr/>
        <p:txBody>
          <a:bodyPr/>
          <a:lstStyle/>
          <a:p>
            <a:r>
              <a:rPr lang="en-US" dirty="0" smtClean="0"/>
              <a:t>CHAPTER </a:t>
            </a:r>
            <a:r>
              <a:rPr lang="en-US" dirty="0"/>
              <a:t>6F – Temporary Traffic Control Zone Devices</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rotWithShape="1">
          <a:blip r:embed="rId3"/>
          <a:srcRect l="55834" t="24074" r="38206" b="66297"/>
          <a:stretch/>
        </p:blipFill>
        <p:spPr>
          <a:xfrm>
            <a:off x="739547" y="4895366"/>
            <a:ext cx="1198934" cy="1089660"/>
          </a:xfrm>
          <a:prstGeom prst="rect">
            <a:avLst/>
          </a:prstGeom>
        </p:spPr>
      </p:pic>
      <p:pic>
        <p:nvPicPr>
          <p:cNvPr id="6" name="Picture 5"/>
          <p:cNvPicPr>
            <a:picLocks noChangeAspect="1"/>
          </p:cNvPicPr>
          <p:nvPr/>
        </p:nvPicPr>
        <p:blipFill rotWithShape="1">
          <a:blip r:embed="rId4"/>
          <a:srcRect l="61250" t="21111" r="31667" b="67037"/>
          <a:stretch/>
        </p:blipFill>
        <p:spPr>
          <a:xfrm>
            <a:off x="3651555" y="4783944"/>
            <a:ext cx="1424940" cy="1341120"/>
          </a:xfrm>
          <a:prstGeom prst="rect">
            <a:avLst/>
          </a:prstGeom>
        </p:spPr>
      </p:pic>
      <p:pic>
        <p:nvPicPr>
          <p:cNvPr id="7" name="Picture 6"/>
          <p:cNvPicPr>
            <a:picLocks noChangeAspect="1"/>
          </p:cNvPicPr>
          <p:nvPr/>
        </p:nvPicPr>
        <p:blipFill rotWithShape="1">
          <a:blip r:embed="rId5"/>
          <a:srcRect l="69167" t="52963" r="25833" b="35775"/>
          <a:stretch/>
        </p:blipFill>
        <p:spPr>
          <a:xfrm>
            <a:off x="5225613" y="4827270"/>
            <a:ext cx="1084634" cy="1374284"/>
          </a:xfrm>
          <a:prstGeom prst="rect">
            <a:avLst/>
          </a:prstGeom>
        </p:spPr>
      </p:pic>
      <p:pic>
        <p:nvPicPr>
          <p:cNvPr id="9" name="Picture 8"/>
          <p:cNvPicPr>
            <a:picLocks noChangeAspect="1"/>
          </p:cNvPicPr>
          <p:nvPr/>
        </p:nvPicPr>
        <p:blipFill rotWithShape="1">
          <a:blip r:embed="rId6"/>
          <a:srcRect l="26230" t="35626" r="71259" b="59910"/>
          <a:stretch/>
        </p:blipFill>
        <p:spPr>
          <a:xfrm>
            <a:off x="10363200" y="5020286"/>
            <a:ext cx="1088565" cy="1088565"/>
          </a:xfrm>
          <a:prstGeom prst="rect">
            <a:avLst/>
          </a:prstGeom>
        </p:spPr>
      </p:pic>
      <p:pic>
        <p:nvPicPr>
          <p:cNvPr id="10" name="Picture 9"/>
          <p:cNvPicPr>
            <a:picLocks noChangeAspect="1"/>
          </p:cNvPicPr>
          <p:nvPr/>
        </p:nvPicPr>
        <p:blipFill rotWithShape="1">
          <a:blip r:embed="rId3"/>
          <a:srcRect l="62140" t="24074" r="31666" b="66297"/>
          <a:stretch/>
        </p:blipFill>
        <p:spPr>
          <a:xfrm>
            <a:off x="2155276" y="4929130"/>
            <a:ext cx="1246086" cy="1089660"/>
          </a:xfrm>
          <a:prstGeom prst="rect">
            <a:avLst/>
          </a:prstGeom>
        </p:spPr>
      </p:pic>
      <p:pic>
        <p:nvPicPr>
          <p:cNvPr id="11" name="Picture 10"/>
          <p:cNvPicPr>
            <a:picLocks noChangeAspect="1"/>
          </p:cNvPicPr>
          <p:nvPr/>
        </p:nvPicPr>
        <p:blipFill rotWithShape="1">
          <a:blip r:embed="rId7"/>
          <a:srcRect l="56242" t="56004" r="39057" b="37957"/>
          <a:stretch/>
        </p:blipFill>
        <p:spPr>
          <a:xfrm>
            <a:off x="6606428" y="5027150"/>
            <a:ext cx="1519287" cy="1097914"/>
          </a:xfrm>
          <a:prstGeom prst="rect">
            <a:avLst/>
          </a:prstGeom>
        </p:spPr>
      </p:pic>
      <p:pic>
        <p:nvPicPr>
          <p:cNvPr id="12" name="Picture 11"/>
          <p:cNvPicPr>
            <a:picLocks noChangeAspect="1"/>
          </p:cNvPicPr>
          <p:nvPr/>
        </p:nvPicPr>
        <p:blipFill rotWithShape="1">
          <a:blip r:embed="rId7"/>
          <a:srcRect l="62646" t="56023" r="32764" b="37957"/>
          <a:stretch/>
        </p:blipFill>
        <p:spPr>
          <a:xfrm>
            <a:off x="8421896" y="5027150"/>
            <a:ext cx="1475297" cy="1088565"/>
          </a:xfrm>
          <a:prstGeom prst="rect">
            <a:avLst/>
          </a:prstGeom>
        </p:spPr>
      </p:pic>
    </p:spTree>
    <p:extLst>
      <p:ext uri="{BB962C8B-B14F-4D97-AF65-F5344CB8AC3E}">
        <p14:creationId xmlns:p14="http://schemas.microsoft.com/office/powerpoint/2010/main" val="203635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7585"/>
            <a:ext cx="9601200" cy="4762215"/>
          </a:xfrm>
        </p:spPr>
        <p:txBody>
          <a:bodyPr/>
          <a:lstStyle/>
          <a:p>
            <a:pPr marL="0" indent="0">
              <a:spcBef>
                <a:spcPts val="0"/>
              </a:spcBef>
              <a:spcAft>
                <a:spcPts val="1800"/>
              </a:spcAft>
            </a:pPr>
            <a:r>
              <a:rPr lang="en-US" dirty="0" smtClean="0"/>
              <a:t>Construction Entrance (W11-V2)</a:t>
            </a:r>
          </a:p>
          <a:p>
            <a:pPr marL="690563" lvl="1" indent="-350838">
              <a:spcBef>
                <a:spcPts val="0"/>
              </a:spcBef>
              <a:spcAft>
                <a:spcPts val="6600"/>
              </a:spcAft>
              <a:buFont typeface="Arial" panose="020B0604020202020204" pitchFamily="34" charset="0"/>
              <a:buChar char="•"/>
            </a:pPr>
            <a:r>
              <a:rPr lang="en-US" sz="2600" b="0" dirty="0" smtClean="0"/>
              <a:t>Sign should be used to identify Ingress Points for deliveries.</a:t>
            </a:r>
          </a:p>
          <a:p>
            <a:pPr marL="0" indent="0">
              <a:spcBef>
                <a:spcPts val="0"/>
              </a:spcBef>
              <a:spcAft>
                <a:spcPts val="1800"/>
              </a:spcAft>
            </a:pPr>
            <a:r>
              <a:rPr lang="en-US" dirty="0" smtClean="0"/>
              <a:t>Trucks Entering Highway (W11-V4)</a:t>
            </a:r>
          </a:p>
          <a:p>
            <a:pPr marL="690563" lvl="1" indent="-350838">
              <a:spcBef>
                <a:spcPts val="0"/>
              </a:spcBef>
              <a:spcAft>
                <a:spcPts val="7800"/>
              </a:spcAft>
              <a:buFont typeface="Arial" panose="020B0604020202020204" pitchFamily="34" charset="0"/>
              <a:buChar char="•"/>
            </a:pPr>
            <a:r>
              <a:rPr lang="en-US" sz="2600" b="0" dirty="0" smtClean="0"/>
              <a:t>Sign should be used to identify Egress Points for trucks entering roadways on large scale projects.</a:t>
            </a:r>
          </a:p>
        </p:txBody>
      </p:sp>
      <p:sp>
        <p:nvSpPr>
          <p:cNvPr id="3" name="Title 2"/>
          <p:cNvSpPr>
            <a:spLocks noGrp="1"/>
          </p:cNvSpPr>
          <p:nvPr>
            <p:ph type="title"/>
          </p:nvPr>
        </p:nvSpPr>
        <p:spPr/>
        <p:txBody>
          <a:bodyPr/>
          <a:lstStyle/>
          <a:p>
            <a:r>
              <a:rPr lang="en-US" dirty="0"/>
              <a:t>CHAPTER 6F – Temporary Traffic Control Zone Devices</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rotWithShape="1">
          <a:blip r:embed="rId3"/>
          <a:srcRect l="36530" t="42708" r="54686" b="38542"/>
          <a:stretch/>
        </p:blipFill>
        <p:spPr>
          <a:xfrm>
            <a:off x="10363200" y="1278662"/>
            <a:ext cx="1257301" cy="1508760"/>
          </a:xfrm>
          <a:prstGeom prst="rect">
            <a:avLst/>
          </a:prstGeom>
        </p:spPr>
      </p:pic>
      <p:pic>
        <p:nvPicPr>
          <p:cNvPr id="7" name="Picture 6"/>
          <p:cNvPicPr>
            <a:picLocks noChangeAspect="1"/>
          </p:cNvPicPr>
          <p:nvPr/>
        </p:nvPicPr>
        <p:blipFill rotWithShape="1">
          <a:blip r:embed="rId3"/>
          <a:srcRect l="56662" t="42708" r="34187" b="38542"/>
          <a:stretch/>
        </p:blipFill>
        <p:spPr>
          <a:xfrm>
            <a:off x="10451307" y="3505200"/>
            <a:ext cx="1309688" cy="1508760"/>
          </a:xfrm>
          <a:prstGeom prst="rect">
            <a:avLst/>
          </a:prstGeom>
        </p:spPr>
      </p:pic>
    </p:spTree>
    <p:extLst>
      <p:ext uri="{BB962C8B-B14F-4D97-AF65-F5344CB8AC3E}">
        <p14:creationId xmlns:p14="http://schemas.microsoft.com/office/powerpoint/2010/main" val="343386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7585"/>
            <a:ext cx="9982200" cy="4762215"/>
          </a:xfrm>
        </p:spPr>
        <p:txBody>
          <a:bodyPr/>
          <a:lstStyle/>
          <a:p>
            <a:pPr marL="0" indent="0">
              <a:spcBef>
                <a:spcPts val="0"/>
              </a:spcBef>
              <a:spcAft>
                <a:spcPts val="1800"/>
              </a:spcAft>
            </a:pPr>
            <a:r>
              <a:rPr lang="en-US" dirty="0" smtClean="0"/>
              <a:t>Work Vehicle Frequent Turns</a:t>
            </a:r>
          </a:p>
          <a:p>
            <a:pPr marL="690563" lvl="1" indent="-350838">
              <a:buFont typeface="Arial" panose="020B0604020202020204" pitchFamily="34" charset="0"/>
              <a:buChar char="•"/>
            </a:pPr>
            <a:r>
              <a:rPr lang="en-US" sz="2600" b="0" dirty="0" smtClean="0"/>
              <a:t>Measured </a:t>
            </a:r>
            <a:r>
              <a:rPr lang="en-US" sz="2600" b="0" dirty="0"/>
              <a:t>vertically from the bottom of the sign to the pavement a minimum of 4 feet and </a:t>
            </a:r>
            <a:r>
              <a:rPr lang="en-US" sz="2600" b="0" dirty="0" smtClean="0"/>
              <a:t>can be modified </a:t>
            </a:r>
            <a:r>
              <a:rPr lang="en-US" sz="2600" b="0" dirty="0"/>
              <a:t>to fit indentions of the truck tailgate</a:t>
            </a:r>
          </a:p>
          <a:p>
            <a:pPr marL="1257300" lvl="2" indent="-457200">
              <a:spcBef>
                <a:spcPts val="0"/>
              </a:spcBef>
              <a:spcAft>
                <a:spcPts val="600"/>
              </a:spcAft>
              <a:buFont typeface="Arial" panose="020B0604020202020204" pitchFamily="34" charset="0"/>
              <a:buChar char="•"/>
            </a:pPr>
            <a:endParaRPr lang="en-US" dirty="0" smtClean="0"/>
          </a:p>
          <a:p>
            <a:pPr marL="1147763" lvl="2" indent="-457200">
              <a:spcBef>
                <a:spcPts val="0"/>
              </a:spcBef>
              <a:spcAft>
                <a:spcPts val="600"/>
              </a:spcAft>
              <a:buFont typeface="Arial" panose="020B0604020202020204" pitchFamily="34" charset="0"/>
              <a:buChar char="•"/>
            </a:pPr>
            <a:r>
              <a:rPr lang="en-US" sz="2400" dirty="0" smtClean="0">
                <a:solidFill>
                  <a:srgbClr val="FE5815"/>
                </a:solidFill>
              </a:rPr>
              <a:t>Letters cannot be modified</a:t>
            </a:r>
          </a:p>
          <a:p>
            <a:pPr marL="1147763" lvl="2" indent="-457200">
              <a:spcBef>
                <a:spcPts val="0"/>
              </a:spcBef>
              <a:spcAft>
                <a:spcPts val="600"/>
              </a:spcAft>
              <a:buFont typeface="Arial" panose="020B0604020202020204" pitchFamily="34" charset="0"/>
              <a:buChar char="•"/>
            </a:pPr>
            <a:r>
              <a:rPr lang="en-US" sz="2400" dirty="0" smtClean="0">
                <a:solidFill>
                  <a:srgbClr val="FE5815"/>
                </a:solidFill>
              </a:rPr>
              <a:t>Allows for sign to be cut in two</a:t>
            </a:r>
          </a:p>
          <a:p>
            <a:pPr marL="1147763" lvl="2" indent="-457200">
              <a:spcBef>
                <a:spcPts val="0"/>
              </a:spcBef>
              <a:spcAft>
                <a:spcPts val="600"/>
              </a:spcAft>
              <a:buFont typeface="Arial" panose="020B0604020202020204" pitchFamily="34" charset="0"/>
              <a:buChar char="•"/>
            </a:pPr>
            <a:r>
              <a:rPr lang="en-US" sz="2400" dirty="0" smtClean="0">
                <a:solidFill>
                  <a:srgbClr val="FE5815"/>
                </a:solidFill>
              </a:rPr>
              <a:t>Eliminates border if necessary</a:t>
            </a:r>
            <a:endParaRPr lang="en-US" sz="2400" dirty="0">
              <a:solidFill>
                <a:srgbClr val="FE5815"/>
              </a:solidFill>
            </a:endParaRPr>
          </a:p>
        </p:txBody>
      </p:sp>
      <p:sp>
        <p:nvSpPr>
          <p:cNvPr id="3" name="Title 2"/>
          <p:cNvSpPr>
            <a:spLocks noGrp="1"/>
          </p:cNvSpPr>
          <p:nvPr>
            <p:ph type="title"/>
          </p:nvPr>
        </p:nvSpPr>
        <p:spPr/>
        <p:txBody>
          <a:bodyPr/>
          <a:lstStyle/>
          <a:p>
            <a:r>
              <a:rPr lang="en-US" dirty="0"/>
              <a:t>CHAPTER 6F – Temporary Traffic Control Zone Devices</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8" name="Picture 7"/>
          <p:cNvPicPr>
            <a:picLocks noChangeAspect="1"/>
          </p:cNvPicPr>
          <p:nvPr/>
        </p:nvPicPr>
        <p:blipFill rotWithShape="1">
          <a:blip r:embed="rId3"/>
          <a:srcRect l="35063" t="19224" r="30307" b="44857"/>
          <a:stretch/>
        </p:blipFill>
        <p:spPr>
          <a:xfrm>
            <a:off x="6909474" y="3153007"/>
            <a:ext cx="4963678" cy="2895977"/>
          </a:xfrm>
          <a:prstGeom prst="rect">
            <a:avLst/>
          </a:prstGeom>
        </p:spPr>
      </p:pic>
    </p:spTree>
    <p:extLst>
      <p:ext uri="{BB962C8B-B14F-4D97-AF65-F5344CB8AC3E}">
        <p14:creationId xmlns:p14="http://schemas.microsoft.com/office/powerpoint/2010/main" val="364082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mtClean="0"/>
              <a:t>Virginia Department of Transportation</a:t>
            </a:r>
            <a:endParaRPr lang="en-US" dirty="0"/>
          </a:p>
        </p:txBody>
      </p:sp>
      <p:sp>
        <p:nvSpPr>
          <p:cNvPr id="5" name="Title 2"/>
          <p:cNvSpPr>
            <a:spLocks noGrp="1"/>
          </p:cNvSpPr>
          <p:nvPr>
            <p:ph type="title"/>
          </p:nvPr>
        </p:nvSpPr>
        <p:spPr>
          <a:xfrm>
            <a:off x="609600" y="533400"/>
            <a:ext cx="11176000" cy="533400"/>
          </a:xfrm>
        </p:spPr>
        <p:txBody>
          <a:bodyPr/>
          <a:lstStyle/>
          <a:p>
            <a:r>
              <a:rPr lang="en-US" dirty="0"/>
              <a:t>CHAPTER 6F – Temporary Traffic Control Zone Devices</a:t>
            </a:r>
          </a:p>
        </p:txBody>
      </p:sp>
      <p:sp>
        <p:nvSpPr>
          <p:cNvPr id="6" name="Content Placeholder 1"/>
          <p:cNvSpPr>
            <a:spLocks noGrp="1"/>
          </p:cNvSpPr>
          <p:nvPr>
            <p:ph idx="1"/>
          </p:nvPr>
        </p:nvSpPr>
        <p:spPr>
          <a:xfrm>
            <a:off x="609600" y="1257585"/>
            <a:ext cx="10820400" cy="4686015"/>
          </a:xfrm>
        </p:spPr>
        <p:txBody>
          <a:bodyPr/>
          <a:lstStyle/>
          <a:p>
            <a:pPr marL="0" indent="0">
              <a:spcAft>
                <a:spcPts val="2400"/>
              </a:spcAft>
            </a:pPr>
            <a:r>
              <a:rPr lang="en-US" dirty="0" smtClean="0"/>
              <a:t>Begin </a:t>
            </a:r>
            <a:r>
              <a:rPr lang="en-US" dirty="0"/>
              <a:t>Left/Right Turn Lane with </a:t>
            </a:r>
            <a:r>
              <a:rPr lang="en-US" dirty="0" smtClean="0"/>
              <a:t>Arrow</a:t>
            </a:r>
          </a:p>
          <a:p>
            <a:pPr marL="690563" lvl="1" indent="-350838">
              <a:spcBef>
                <a:spcPts val="0"/>
              </a:spcBef>
              <a:spcAft>
                <a:spcPts val="1800"/>
              </a:spcAft>
              <a:buFont typeface="Arial" panose="020B0604020202020204" pitchFamily="34" charset="0"/>
              <a:buChar char="•"/>
            </a:pPr>
            <a:r>
              <a:rPr lang="en-US" sz="2600" b="0" dirty="0" smtClean="0"/>
              <a:t>Shall </a:t>
            </a:r>
            <a:r>
              <a:rPr lang="en-US" sz="2600" b="0" dirty="0"/>
              <a:t>be used on long-term conditions (for longer than 3 consecutive days) in conjunction with the LEFT/RIGHT TURN LANE OPEN and placed at the beginning of the turn lane taper or the open turn lane.</a:t>
            </a:r>
            <a:endParaRPr lang="en-US" sz="2600" b="0" u="dbl" dirty="0"/>
          </a:p>
          <a:p>
            <a:pPr marL="0" indent="0"/>
            <a:endParaRPr lang="en-US" b="0" dirty="0" smtClean="0"/>
          </a:p>
        </p:txBody>
      </p:sp>
      <p:pic>
        <p:nvPicPr>
          <p:cNvPr id="2" name="Picture 1"/>
          <p:cNvPicPr>
            <a:picLocks noChangeAspect="1"/>
          </p:cNvPicPr>
          <p:nvPr/>
        </p:nvPicPr>
        <p:blipFill rotWithShape="1">
          <a:blip r:embed="rId3"/>
          <a:srcRect l="69652" t="70229" r="26137" b="19630"/>
          <a:stretch/>
        </p:blipFill>
        <p:spPr>
          <a:xfrm>
            <a:off x="4724399" y="3773882"/>
            <a:ext cx="1407847" cy="1906620"/>
          </a:xfrm>
          <a:prstGeom prst="rect">
            <a:avLst/>
          </a:prstGeom>
        </p:spPr>
      </p:pic>
      <p:pic>
        <p:nvPicPr>
          <p:cNvPr id="3" name="Picture 2"/>
          <p:cNvPicPr>
            <a:picLocks noChangeAspect="1"/>
          </p:cNvPicPr>
          <p:nvPr/>
        </p:nvPicPr>
        <p:blipFill rotWithShape="1">
          <a:blip r:embed="rId3"/>
          <a:srcRect l="69168" t="55624" r="25875" b="34241"/>
          <a:stretch/>
        </p:blipFill>
        <p:spPr>
          <a:xfrm>
            <a:off x="7401339" y="3775503"/>
            <a:ext cx="1656521" cy="1904999"/>
          </a:xfrm>
          <a:prstGeom prst="rect">
            <a:avLst/>
          </a:prstGeom>
        </p:spPr>
      </p:pic>
    </p:spTree>
    <p:extLst>
      <p:ext uri="{BB962C8B-B14F-4D97-AF65-F5344CB8AC3E}">
        <p14:creationId xmlns:p14="http://schemas.microsoft.com/office/powerpoint/2010/main" val="291767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7585"/>
            <a:ext cx="11176000" cy="4686015"/>
          </a:xfrm>
        </p:spPr>
        <p:txBody>
          <a:bodyPr/>
          <a:lstStyle/>
          <a:p>
            <a:pPr marL="0" indent="0"/>
            <a:r>
              <a:rPr lang="en-US" dirty="0" smtClean="0"/>
              <a:t>Detour Signs</a:t>
            </a:r>
          </a:p>
          <a:p>
            <a:pPr marL="574675" lvl="1" indent="-341313">
              <a:buFont typeface="Arial" panose="020B0604020202020204" pitchFamily="34" charset="0"/>
              <a:buChar char="•"/>
            </a:pPr>
            <a:r>
              <a:rPr lang="en-US" sz="2600" b="0" dirty="0" smtClean="0"/>
              <a:t>Sizes may be reduced with the DTE approval.</a:t>
            </a:r>
          </a:p>
          <a:p>
            <a:pPr marL="457200" indent="-457200">
              <a:buFont typeface="Arial" panose="020B0604020202020204" pitchFamily="34" charset="0"/>
              <a:buChar char="•"/>
            </a:pPr>
            <a:endParaRPr lang="en-US" dirty="0" smtClean="0"/>
          </a:p>
          <a:p>
            <a:pPr marL="0" indent="0">
              <a:spcBef>
                <a:spcPts val="0"/>
              </a:spcBef>
              <a:spcAft>
                <a:spcPts val="1800"/>
              </a:spcAft>
            </a:pPr>
            <a:r>
              <a:rPr lang="en-US" dirty="0" smtClean="0"/>
              <a:t>Programmable Changeable Message Sign (PCMS)</a:t>
            </a:r>
          </a:p>
          <a:p>
            <a:pPr marL="690563" lvl="1" indent="-350838">
              <a:spcBef>
                <a:spcPts val="0"/>
              </a:spcBef>
              <a:spcAft>
                <a:spcPts val="1800"/>
              </a:spcAft>
              <a:buFont typeface="Arial" panose="020B0604020202020204" pitchFamily="34" charset="0"/>
              <a:buChar char="•"/>
            </a:pPr>
            <a:r>
              <a:rPr lang="en-US" sz="2600" b="0" dirty="0" smtClean="0"/>
              <a:t>Optional on shadow vehicles - 10ʺ letters.</a:t>
            </a:r>
          </a:p>
          <a:p>
            <a:pPr marL="690563" lvl="1" indent="-350838">
              <a:spcBef>
                <a:spcPts val="0"/>
              </a:spcBef>
              <a:spcAft>
                <a:spcPts val="1800"/>
              </a:spcAft>
              <a:buFont typeface="Arial" panose="020B0604020202020204" pitchFamily="34" charset="0"/>
              <a:buChar char="•"/>
            </a:pPr>
            <a:r>
              <a:rPr lang="en-US" sz="2600" b="0" dirty="0" smtClean="0"/>
              <a:t>When closing a lane on a multi-lane highway, if all of the advance warning signs cannot be installed on both the right and left side of the highway, a PCMS displaying lane closure information should be </a:t>
            </a:r>
            <a:r>
              <a:rPr lang="en-US" sz="2600" b="0" dirty="0"/>
              <a:t>u</a:t>
            </a:r>
            <a:r>
              <a:rPr lang="en-US" sz="2600" b="0" dirty="0" smtClean="0"/>
              <a:t>sed in advance of the first warning sign.</a:t>
            </a:r>
          </a:p>
        </p:txBody>
      </p:sp>
      <p:sp>
        <p:nvSpPr>
          <p:cNvPr id="3" name="Title 2"/>
          <p:cNvSpPr>
            <a:spLocks noGrp="1"/>
          </p:cNvSpPr>
          <p:nvPr>
            <p:ph type="title"/>
          </p:nvPr>
        </p:nvSpPr>
        <p:spPr/>
        <p:txBody>
          <a:bodyPr/>
          <a:lstStyle/>
          <a:p>
            <a:r>
              <a:rPr lang="en-US" dirty="0"/>
              <a:t>CHAPTER 6F – Temporary Traffic Control Zone Devices</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1026" name="Picture 2" descr="Figure 6f-5R-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253" t="50079" r="24699" b="24037"/>
          <a:stretch/>
        </p:blipFill>
        <p:spPr bwMode="auto">
          <a:xfrm>
            <a:off x="10283190" y="1234358"/>
            <a:ext cx="922021" cy="256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08945"/>
            <a:ext cx="9829800" cy="4838415"/>
          </a:xfrm>
        </p:spPr>
        <p:txBody>
          <a:bodyPr/>
          <a:lstStyle/>
          <a:p>
            <a:pPr marL="0" indent="0">
              <a:spcBef>
                <a:spcPts val="0"/>
              </a:spcBef>
              <a:spcAft>
                <a:spcPts val="1800"/>
              </a:spcAft>
            </a:pPr>
            <a:r>
              <a:rPr lang="en-US" dirty="0" smtClean="0"/>
              <a:t>Channelizing Devices</a:t>
            </a:r>
            <a:endParaRPr lang="en-US" b="0" dirty="0" smtClean="0"/>
          </a:p>
          <a:p>
            <a:pPr marL="574675" lvl="1" indent="-350838">
              <a:spcBef>
                <a:spcPts val="0"/>
              </a:spcBef>
              <a:spcAft>
                <a:spcPts val="1800"/>
              </a:spcAft>
              <a:buFont typeface="Arial" panose="020B0604020202020204" pitchFamily="34" charset="0"/>
              <a:buChar char="•"/>
            </a:pPr>
            <a:r>
              <a:rPr lang="en-US" sz="2600" b="0" dirty="0" smtClean="0"/>
              <a:t>Wherever 4 X Speed was noted in TTC’s is now changed to normal spacing of channelizing devices</a:t>
            </a:r>
          </a:p>
          <a:p>
            <a:pPr marL="574675" lvl="1" indent="-350838">
              <a:spcBef>
                <a:spcPts val="0"/>
              </a:spcBef>
              <a:spcAft>
                <a:spcPts val="1800"/>
              </a:spcAft>
              <a:buFont typeface="Arial" panose="020B0604020202020204" pitchFamily="34" charset="0"/>
              <a:buChar char="•"/>
            </a:pPr>
            <a:r>
              <a:rPr lang="en-US" sz="2600" b="0" dirty="0" smtClean="0"/>
              <a:t>Cones used to delineate AFADS</a:t>
            </a:r>
          </a:p>
          <a:p>
            <a:pPr marL="574675" lvl="1" indent="-350838">
              <a:spcBef>
                <a:spcPts val="0"/>
              </a:spcBef>
              <a:spcAft>
                <a:spcPts val="1800"/>
              </a:spcAft>
              <a:buFont typeface="Arial" panose="020B0604020202020204" pitchFamily="34" charset="0"/>
              <a:buChar char="•"/>
            </a:pPr>
            <a:r>
              <a:rPr lang="en-US" sz="2600" b="0" dirty="0" smtClean="0"/>
              <a:t>All drums shall meet Section 247 of the R&amp;B Specifications  (date referenced removed)</a:t>
            </a:r>
          </a:p>
          <a:p>
            <a:pPr marL="574675" lvl="1" indent="-350838">
              <a:spcBef>
                <a:spcPts val="0"/>
              </a:spcBef>
              <a:spcAft>
                <a:spcPts val="1800"/>
              </a:spcAft>
              <a:buFont typeface="Arial" panose="020B0604020202020204" pitchFamily="34" charset="0"/>
              <a:buChar char="•"/>
            </a:pPr>
            <a:r>
              <a:rPr lang="en-US" sz="2600" b="0" dirty="0" smtClean="0"/>
              <a:t>Drums required for exit ramp tapers</a:t>
            </a:r>
          </a:p>
          <a:p>
            <a:pPr marL="574675" lvl="1" indent="-350838">
              <a:spcBef>
                <a:spcPts val="0"/>
              </a:spcBef>
              <a:spcAft>
                <a:spcPts val="1800"/>
              </a:spcAft>
              <a:buFont typeface="Arial" panose="020B0604020202020204" pitchFamily="34" charset="0"/>
              <a:buChar char="•"/>
            </a:pPr>
            <a:r>
              <a:rPr lang="en-US" sz="2600" b="0" dirty="0" smtClean="0"/>
              <a:t>Type 3 Barricades should extend fully across sidewalks and bicycle lanes or paths </a:t>
            </a:r>
            <a:endParaRPr lang="en-US" sz="2600" b="0" dirty="0"/>
          </a:p>
        </p:txBody>
      </p:sp>
      <p:sp>
        <p:nvSpPr>
          <p:cNvPr id="3" name="Title 2"/>
          <p:cNvSpPr>
            <a:spLocks noGrp="1"/>
          </p:cNvSpPr>
          <p:nvPr>
            <p:ph type="title"/>
          </p:nvPr>
        </p:nvSpPr>
        <p:spPr/>
        <p:txBody>
          <a:bodyPr/>
          <a:lstStyle/>
          <a:p>
            <a:r>
              <a:rPr lang="en-US" dirty="0"/>
              <a:t>CHAPTER 6F – Temporary Traffic Control Zone Devices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descr="Category:&lt;strong&gt;Traffic&lt;/strong&gt; &lt;strong&gt;cone&lt;/strong&gt; icons - Wikimedia Commons"/>
          <p:cNvPicPr>
            <a:picLocks noChangeAspect="1"/>
          </p:cNvPicPr>
          <p:nvPr/>
        </p:nvPicPr>
        <p:blipFill rotWithShape="1">
          <a:blip r:embed="rId3">
            <a:extLst>
              <a:ext uri="{28A0092B-C50C-407E-A947-70E740481C1C}">
                <a14:useLocalDpi xmlns:a14="http://schemas.microsoft.com/office/drawing/2010/main" val="0"/>
              </a:ext>
            </a:extLst>
          </a:blip>
          <a:srcRect l="16472" t="2628" r="13522" b="6775"/>
          <a:stretch/>
        </p:blipFill>
        <p:spPr>
          <a:xfrm>
            <a:off x="10363200" y="2514600"/>
            <a:ext cx="1295400" cy="1676401"/>
          </a:xfrm>
          <a:prstGeom prst="rect">
            <a:avLst/>
          </a:prstGeom>
        </p:spPr>
      </p:pic>
    </p:spTree>
    <p:extLst>
      <p:ext uri="{BB962C8B-B14F-4D97-AF65-F5344CB8AC3E}">
        <p14:creationId xmlns:p14="http://schemas.microsoft.com/office/powerpoint/2010/main" val="308265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D707-A29F-884E-8438-6966B5E1998A}"/>
              </a:ext>
            </a:extLst>
          </p:cNvPr>
          <p:cNvSpPr>
            <a:spLocks noGrp="1"/>
          </p:cNvSpPr>
          <p:nvPr>
            <p:ph type="title"/>
          </p:nvPr>
        </p:nvSpPr>
        <p:spPr>
          <a:xfrm>
            <a:off x="963085" y="927359"/>
            <a:ext cx="10614914" cy="1079499"/>
          </a:xfrm>
        </p:spPr>
        <p:txBody>
          <a:bodyPr anchor="ctr"/>
          <a:lstStyle/>
          <a:p>
            <a:pPr algn="ctr"/>
            <a:r>
              <a:rPr lang="en-US" dirty="0" smtClean="0"/>
              <a:t>Virginia </a:t>
            </a:r>
            <a:r>
              <a:rPr lang="en-US" dirty="0"/>
              <a:t>work area protection </a:t>
            </a:r>
            <a:r>
              <a:rPr lang="en-US" dirty="0" smtClean="0"/>
              <a:t>manual – Revision 2 Update</a:t>
            </a:r>
            <a:endParaRPr lang="en-US" dirty="0"/>
          </a:p>
        </p:txBody>
      </p:sp>
      <p:sp>
        <p:nvSpPr>
          <p:cNvPr id="5" name="Text Placeholder 4">
            <a:extLst>
              <a:ext uri="{FF2B5EF4-FFF2-40B4-BE49-F238E27FC236}">
                <a16:creationId xmlns:a16="http://schemas.microsoft.com/office/drawing/2014/main" id="{26B08F59-1431-2940-9A63-CA888CBE95C2}"/>
              </a:ext>
            </a:extLst>
          </p:cNvPr>
          <p:cNvSpPr>
            <a:spLocks noGrp="1"/>
          </p:cNvSpPr>
          <p:nvPr>
            <p:ph type="body" idx="11"/>
          </p:nvPr>
        </p:nvSpPr>
        <p:spPr/>
        <p:txBody>
          <a:bodyPr/>
          <a:lstStyle/>
          <a:p>
            <a:r>
              <a:rPr lang="en-US" smtClean="0"/>
              <a:t>May 28, </a:t>
            </a:r>
            <a:r>
              <a:rPr lang="en-US" dirty="0" smtClean="0"/>
              <a:t>2019</a:t>
            </a:r>
            <a:endParaRPr lang="en-US" dirty="0"/>
          </a:p>
        </p:txBody>
      </p:sp>
      <p:sp>
        <p:nvSpPr>
          <p:cNvPr id="6" name="Text Placeholder 5"/>
          <p:cNvSpPr>
            <a:spLocks noGrp="1"/>
          </p:cNvSpPr>
          <p:nvPr>
            <p:ph type="body" idx="1"/>
          </p:nvPr>
        </p:nvSpPr>
        <p:spPr/>
        <p:txBody>
          <a:bodyPr/>
          <a:lstStyle/>
          <a:p>
            <a:r>
              <a:rPr lang="en-US" dirty="0" smtClean="0"/>
              <a:t>Presenter’s Name</a:t>
            </a:r>
            <a:endParaRPr lang="en-US" dirty="0"/>
          </a:p>
        </p:txBody>
      </p:sp>
      <p:pic>
        <p:nvPicPr>
          <p:cNvPr id="3" name="Picture 2"/>
          <p:cNvPicPr>
            <a:picLocks noChangeAspect="1"/>
          </p:cNvPicPr>
          <p:nvPr/>
        </p:nvPicPr>
        <p:blipFill rotWithShape="1">
          <a:blip r:embed="rId3"/>
          <a:srcRect l="32917" t="14445" r="33749" b="8518"/>
          <a:stretch/>
        </p:blipFill>
        <p:spPr>
          <a:xfrm>
            <a:off x="4996130" y="2217576"/>
            <a:ext cx="2244144" cy="2917387"/>
          </a:xfrm>
          <a:prstGeom prst="rect">
            <a:avLst/>
          </a:prstGeom>
        </p:spPr>
      </p:pic>
    </p:spTree>
    <p:extLst>
      <p:ext uri="{BB962C8B-B14F-4D97-AF65-F5344CB8AC3E}">
        <p14:creationId xmlns:p14="http://schemas.microsoft.com/office/powerpoint/2010/main" val="354654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6952" y="1160305"/>
            <a:ext cx="10321048" cy="5164295"/>
          </a:xfrm>
        </p:spPr>
        <p:txBody>
          <a:bodyPr/>
          <a:lstStyle/>
          <a:p>
            <a:pPr marL="0" indent="0">
              <a:spcBef>
                <a:spcPts val="0"/>
              </a:spcBef>
              <a:spcAft>
                <a:spcPts val="1200"/>
              </a:spcAft>
            </a:pPr>
            <a:r>
              <a:rPr lang="en-US" dirty="0" smtClean="0"/>
              <a:t>Vehicle Warning Lights</a:t>
            </a:r>
            <a:endParaRPr lang="en-US" b="0" dirty="0" smtClean="0"/>
          </a:p>
          <a:p>
            <a:pPr marL="690563" lvl="1" indent="-350838">
              <a:spcBef>
                <a:spcPts val="0"/>
              </a:spcBef>
              <a:spcAft>
                <a:spcPts val="1200"/>
              </a:spcAft>
              <a:buFont typeface="Arial" panose="020B0604020202020204" pitchFamily="34" charset="0"/>
              <a:buChar char="•"/>
            </a:pPr>
            <a:r>
              <a:rPr lang="en-US" sz="2600" b="0" dirty="0" smtClean="0"/>
              <a:t>No Flashing White Lights of any kind (violates Vehicle Code Of VA)</a:t>
            </a:r>
          </a:p>
          <a:p>
            <a:pPr marL="690563" lvl="1" indent="-350838">
              <a:spcBef>
                <a:spcPts val="0"/>
              </a:spcBef>
              <a:spcAft>
                <a:spcPts val="1200"/>
              </a:spcAft>
              <a:buFont typeface="Arial" panose="020B0604020202020204" pitchFamily="34" charset="0"/>
              <a:buChar char="•"/>
            </a:pPr>
            <a:r>
              <a:rPr lang="en-US" sz="2600" b="0" dirty="0" smtClean="0"/>
              <a:t>Amber lights required </a:t>
            </a:r>
            <a:r>
              <a:rPr lang="en-US" sz="2600" b="0" dirty="0" smtClean="0"/>
              <a:t>on equipment w/ rollers or wheels (provides warning to workers on foot)</a:t>
            </a:r>
          </a:p>
          <a:p>
            <a:pPr marL="690563" lvl="1" indent="-350838">
              <a:spcBef>
                <a:spcPts val="0"/>
              </a:spcBef>
              <a:spcAft>
                <a:spcPts val="1800"/>
              </a:spcAft>
              <a:buFont typeface="Arial" panose="020B0604020202020204" pitchFamily="34" charset="0"/>
              <a:buChar char="•"/>
            </a:pPr>
            <a:r>
              <a:rPr lang="en-US" sz="2600" b="0" u="sng" dirty="0" smtClean="0"/>
              <a:t>DAY</a:t>
            </a:r>
            <a:r>
              <a:rPr lang="en-US" sz="2600" b="0" dirty="0" smtClean="0"/>
              <a:t> &amp; Night shall have 360°visability</a:t>
            </a:r>
          </a:p>
          <a:p>
            <a:pPr marL="0" indent="0">
              <a:spcBef>
                <a:spcPts val="0"/>
              </a:spcBef>
              <a:spcAft>
                <a:spcPts val="1200"/>
              </a:spcAft>
            </a:pPr>
            <a:r>
              <a:rPr lang="en-US" dirty="0" smtClean="0"/>
              <a:t>Temporary Signal</a:t>
            </a:r>
          </a:p>
          <a:p>
            <a:pPr marL="690563" lvl="1" indent="-350838">
              <a:spcBef>
                <a:spcPts val="0"/>
              </a:spcBef>
              <a:spcAft>
                <a:spcPts val="1200"/>
              </a:spcAft>
              <a:buFont typeface="Arial" panose="020B0604020202020204" pitchFamily="34" charset="0"/>
              <a:buChar char="•"/>
            </a:pPr>
            <a:r>
              <a:rPr lang="en-US" sz="2600" b="0" dirty="0" smtClean="0"/>
              <a:t>Field adjustment must comply w/ Section 512 of the R&amp;B Specs.</a:t>
            </a:r>
          </a:p>
          <a:p>
            <a:pPr marL="690563" lvl="1" indent="-350838">
              <a:spcBef>
                <a:spcPts val="0"/>
              </a:spcBef>
              <a:spcAft>
                <a:spcPts val="1800"/>
              </a:spcAft>
              <a:buFont typeface="Arial" panose="020B0604020202020204" pitchFamily="34" charset="0"/>
              <a:buChar char="•"/>
            </a:pPr>
            <a:r>
              <a:rPr lang="en-US" sz="2600" b="0" dirty="0" smtClean="0"/>
              <a:t>Portable Temporary Signal must be delineated w/ a 4 drum taper</a:t>
            </a:r>
          </a:p>
        </p:txBody>
      </p:sp>
      <p:sp>
        <p:nvSpPr>
          <p:cNvPr id="3" name="Title 2"/>
          <p:cNvSpPr>
            <a:spLocks noGrp="1"/>
          </p:cNvSpPr>
          <p:nvPr>
            <p:ph type="title"/>
          </p:nvPr>
        </p:nvSpPr>
        <p:spPr/>
        <p:txBody>
          <a:bodyPr/>
          <a:lstStyle/>
          <a:p>
            <a:r>
              <a:rPr lang="en-US" dirty="0"/>
              <a:t>CHAPTER 6F – Temporary Traffic Control Zone Devices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5556" b="36666"/>
          <a:stretch/>
        </p:blipFill>
        <p:spPr>
          <a:xfrm>
            <a:off x="5257800" y="1244617"/>
            <a:ext cx="1608683" cy="44685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686" t="6665" r="1809" b="5556"/>
          <a:stretch/>
        </p:blipFill>
        <p:spPr>
          <a:xfrm>
            <a:off x="10668000" y="4495800"/>
            <a:ext cx="1371600" cy="1407226"/>
          </a:xfrm>
          <a:prstGeom prst="rect">
            <a:avLst/>
          </a:prstGeom>
        </p:spPr>
      </p:pic>
    </p:spTree>
    <p:extLst>
      <p:ext uri="{BB962C8B-B14F-4D97-AF65-F5344CB8AC3E}">
        <p14:creationId xmlns:p14="http://schemas.microsoft.com/office/powerpoint/2010/main" val="19727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21105"/>
            <a:ext cx="9753600" cy="3450895"/>
          </a:xfrm>
        </p:spPr>
        <p:txBody>
          <a:bodyPr/>
          <a:lstStyle/>
          <a:p>
            <a:pPr marL="0" lvl="0" indent="0">
              <a:spcBef>
                <a:spcPts val="0"/>
              </a:spcBef>
              <a:spcAft>
                <a:spcPts val="600"/>
              </a:spcAft>
            </a:pPr>
            <a:r>
              <a:rPr lang="en-US" dirty="0" smtClean="0"/>
              <a:t>Shadow Vehicle With Truck Mounted Attenuator</a:t>
            </a:r>
            <a:endParaRPr lang="en-US" b="0" dirty="0" smtClean="0"/>
          </a:p>
          <a:p>
            <a:pPr marL="690563" lvl="1" indent="-350838">
              <a:spcBef>
                <a:spcPts val="0"/>
              </a:spcBef>
              <a:spcAft>
                <a:spcPts val="1800"/>
              </a:spcAft>
              <a:buFont typeface="Arial" panose="020B0604020202020204" pitchFamily="34" charset="0"/>
              <a:buChar char="•"/>
            </a:pPr>
            <a:r>
              <a:rPr lang="en-US" sz="2600" b="0" dirty="0" smtClean="0"/>
              <a:t>Required on shoulders of multilane roadways w/ a posted speed of 45 mph or greater for operations w/ a duration greater than 60 minutes to resolve conflict between TTC-3 and TTC-5</a:t>
            </a:r>
          </a:p>
          <a:p>
            <a:pPr marL="690563" lvl="1" indent="-350838">
              <a:spcBef>
                <a:spcPts val="0"/>
              </a:spcBef>
              <a:spcAft>
                <a:spcPts val="1800"/>
              </a:spcAft>
              <a:buFont typeface="Arial" panose="020B0604020202020204" pitchFamily="34" charset="0"/>
              <a:buChar char="•"/>
            </a:pPr>
            <a:r>
              <a:rPr lang="en-US" sz="2600" b="0" dirty="0" smtClean="0"/>
              <a:t>Required with Snooper Truck Operations regardless of the posted speed limit</a:t>
            </a:r>
          </a:p>
        </p:txBody>
      </p:sp>
      <p:sp>
        <p:nvSpPr>
          <p:cNvPr id="3" name="Title 2"/>
          <p:cNvSpPr>
            <a:spLocks noGrp="1"/>
          </p:cNvSpPr>
          <p:nvPr>
            <p:ph type="title"/>
          </p:nvPr>
        </p:nvSpPr>
        <p:spPr/>
        <p:txBody>
          <a:bodyPr/>
          <a:lstStyle/>
          <a:p>
            <a:r>
              <a:rPr lang="en-US" dirty="0"/>
              <a:t>CHAPTER 6F – Temporary Traffic Control Zone Devices </a:t>
            </a:r>
          </a:p>
        </p:txBody>
      </p:sp>
      <p:sp>
        <p:nvSpPr>
          <p:cNvPr id="4" name="Footer Placeholder 3"/>
          <p:cNvSpPr>
            <a:spLocks noGrp="1"/>
          </p:cNvSpPr>
          <p:nvPr>
            <p:ph type="ftr" sz="quarter" idx="3"/>
          </p:nvPr>
        </p:nvSpPr>
        <p:spPr/>
        <p:txBody>
          <a:bodyPr/>
          <a:lstStyle/>
          <a:p>
            <a:r>
              <a:rPr lang="en-US" b="1" dirty="0" smtClean="0"/>
              <a:t>Virginia Department </a:t>
            </a:r>
            <a:r>
              <a:rPr lang="en-US" dirty="0" smtClean="0"/>
              <a:t>of Transportation</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5276" r="7267" b="15816"/>
          <a:stretch/>
        </p:blipFill>
        <p:spPr>
          <a:xfrm>
            <a:off x="5715000" y="4191000"/>
            <a:ext cx="3581400" cy="1980282"/>
          </a:xfrm>
          <a:prstGeom prst="rect">
            <a:avLst/>
          </a:prstGeom>
        </p:spPr>
      </p:pic>
    </p:spTree>
    <p:extLst>
      <p:ext uri="{BB962C8B-B14F-4D97-AF65-F5344CB8AC3E}">
        <p14:creationId xmlns:p14="http://schemas.microsoft.com/office/powerpoint/2010/main" val="410908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21105"/>
            <a:ext cx="8534400" cy="4822495"/>
          </a:xfrm>
        </p:spPr>
        <p:txBody>
          <a:bodyPr/>
          <a:lstStyle/>
          <a:p>
            <a:pPr marL="0" indent="0">
              <a:spcBef>
                <a:spcPts val="0"/>
              </a:spcBef>
              <a:spcAft>
                <a:spcPts val="600"/>
              </a:spcAft>
            </a:pPr>
            <a:r>
              <a:rPr lang="en-US" dirty="0" smtClean="0"/>
              <a:t>Portable Temporary Rumble Strips (PTRS)</a:t>
            </a:r>
          </a:p>
          <a:p>
            <a:pPr marL="690563" lvl="1" indent="-350838">
              <a:spcBef>
                <a:spcPts val="0"/>
              </a:spcBef>
              <a:spcAft>
                <a:spcPts val="1800"/>
              </a:spcAft>
              <a:buFont typeface="Arial" panose="020B0604020202020204" pitchFamily="34" charset="0"/>
              <a:buChar char="•"/>
            </a:pPr>
            <a:r>
              <a:rPr lang="en-US" sz="2600" b="0" dirty="0" smtClean="0"/>
              <a:t>Work </a:t>
            </a:r>
            <a:r>
              <a:rPr lang="en-US" sz="2600" b="0" dirty="0"/>
              <a:t>operation occurs on a two-lane stationary and non-stationary daytime flagging </a:t>
            </a:r>
            <a:r>
              <a:rPr lang="en-US" sz="2600" b="0" dirty="0" smtClean="0"/>
              <a:t>operation, </a:t>
            </a:r>
            <a:endParaRPr lang="en-US" sz="2600" b="0" dirty="0"/>
          </a:p>
          <a:p>
            <a:pPr marL="690563" lvl="1" indent="-350838">
              <a:spcBef>
                <a:spcPts val="0"/>
              </a:spcBef>
              <a:spcAft>
                <a:spcPts val="1800"/>
              </a:spcAft>
              <a:buFont typeface="Arial" panose="020B0604020202020204" pitchFamily="34" charset="0"/>
              <a:buChar char="•"/>
            </a:pPr>
            <a:r>
              <a:rPr lang="en-US" sz="2600" b="0" dirty="0" smtClean="0"/>
              <a:t>Work </a:t>
            </a:r>
            <a:r>
              <a:rPr lang="en-US" sz="2600" b="0" dirty="0"/>
              <a:t>duration in a location is greater than 3 hours but less than three consecutive days (72 consecutive hours</a:t>
            </a:r>
            <a:r>
              <a:rPr lang="en-US" sz="2600" b="0" dirty="0" smtClean="0"/>
              <a:t>); and, </a:t>
            </a:r>
            <a:endParaRPr lang="en-US" sz="2600" b="0" dirty="0"/>
          </a:p>
          <a:p>
            <a:pPr marL="690563" lvl="1" indent="-350838">
              <a:spcBef>
                <a:spcPts val="0"/>
              </a:spcBef>
              <a:spcAft>
                <a:spcPts val="1800"/>
              </a:spcAft>
              <a:buFont typeface="Arial" panose="020B0604020202020204" pitchFamily="34" charset="0"/>
              <a:buChar char="•"/>
            </a:pPr>
            <a:r>
              <a:rPr lang="en-US" sz="2600" b="0" dirty="0" smtClean="0"/>
              <a:t>Existing </a:t>
            </a:r>
            <a:r>
              <a:rPr lang="en-US" sz="2600" b="0" dirty="0"/>
              <a:t>posted or regulatory speed limit is 35 mph or greater </a:t>
            </a:r>
            <a:r>
              <a:rPr lang="en-US" sz="2600" b="0" dirty="0" smtClean="0"/>
              <a:t>w/ </a:t>
            </a:r>
            <a:r>
              <a:rPr lang="en-US" sz="2600" b="0" dirty="0"/>
              <a:t>centerline markings (indicates a minimum of 500 vehicles a day) exist.</a:t>
            </a:r>
          </a:p>
        </p:txBody>
      </p:sp>
      <p:sp>
        <p:nvSpPr>
          <p:cNvPr id="3" name="Title 2"/>
          <p:cNvSpPr>
            <a:spLocks noGrp="1"/>
          </p:cNvSpPr>
          <p:nvPr>
            <p:ph type="title"/>
          </p:nvPr>
        </p:nvSpPr>
        <p:spPr/>
        <p:txBody>
          <a:bodyPr/>
          <a:lstStyle/>
          <a:p>
            <a:r>
              <a:rPr lang="en-US" dirty="0"/>
              <a:t>CHAPTER 6F – Temporary Traffic Control Zone Devices </a:t>
            </a:r>
          </a:p>
        </p:txBody>
      </p:sp>
      <p:pic>
        <p:nvPicPr>
          <p:cNvPr id="1026" name="Picture 2" descr="Image result for portable temporary rumble str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2278227"/>
            <a:ext cx="2508250" cy="250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50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990600"/>
            <a:ext cx="11176000" cy="5181599"/>
          </a:xfrm>
        </p:spPr>
        <p:txBody>
          <a:bodyPr/>
          <a:lstStyle/>
          <a:p>
            <a:r>
              <a:rPr lang="en-US" dirty="0" smtClean="0"/>
              <a:t>Work Duration – Current Language </a:t>
            </a:r>
          </a:p>
          <a:p>
            <a:r>
              <a:rPr lang="en-US" sz="2500" b="0" dirty="0" smtClean="0">
                <a:solidFill>
                  <a:srgbClr val="00408D"/>
                </a:solidFill>
              </a:rPr>
              <a:t>Support</a:t>
            </a:r>
            <a:r>
              <a:rPr lang="en-US" sz="2500" b="0" dirty="0">
                <a:solidFill>
                  <a:srgbClr val="00408D"/>
                </a:solidFill>
              </a:rPr>
              <a:t>:</a:t>
            </a:r>
          </a:p>
          <a:p>
            <a:r>
              <a:rPr lang="en-US" sz="2400" b="0" dirty="0">
                <a:solidFill>
                  <a:srgbClr val="00408D"/>
                </a:solidFill>
              </a:rPr>
              <a:t>	</a:t>
            </a:r>
            <a:r>
              <a:rPr lang="en-US" sz="2500" b="0" dirty="0">
                <a:solidFill>
                  <a:srgbClr val="00408D"/>
                </a:solidFill>
              </a:rPr>
              <a:t>During short-duration work, it often takes longer to set up and remove the TTC zone than to perform the work. Workers face hazards in setting up and taking down the TTC zone. Also, since the work time is short, delays affecting road users are significantly increased when additional devices are installed and removed.</a:t>
            </a:r>
          </a:p>
          <a:p>
            <a:r>
              <a:rPr lang="en-US" sz="2500" b="0" u="sng" dirty="0">
                <a:solidFill>
                  <a:srgbClr val="00408D"/>
                </a:solidFill>
              </a:rPr>
              <a:t>Option:</a:t>
            </a:r>
            <a:endParaRPr lang="en-US" sz="2500" b="0" dirty="0">
              <a:solidFill>
                <a:srgbClr val="00408D"/>
              </a:solidFill>
            </a:endParaRPr>
          </a:p>
          <a:p>
            <a:r>
              <a:rPr lang="en-US" sz="2400" b="0" dirty="0" smtClean="0">
                <a:solidFill>
                  <a:srgbClr val="00408D"/>
                </a:solidFill>
              </a:rPr>
              <a:t> </a:t>
            </a:r>
            <a:r>
              <a:rPr lang="en-US" sz="2400" b="0" dirty="0">
                <a:solidFill>
                  <a:srgbClr val="00408D"/>
                </a:solidFill>
              </a:rPr>
              <a:t>	</a:t>
            </a:r>
            <a:r>
              <a:rPr lang="en-US" sz="2500" b="0" u="sng" dirty="0">
                <a:solidFill>
                  <a:srgbClr val="00408D"/>
                </a:solidFill>
              </a:rPr>
              <a:t>Considering these factors, simplified control procedures may be warranted for short-duration work.  A reduction in the number of devices may be offset by the use of other more dominant devices such as high-intensity rotating, flashing, </a:t>
            </a:r>
            <a:r>
              <a:rPr lang="en-US" sz="2500" b="0" u="sng" dirty="0" smtClean="0">
                <a:solidFill>
                  <a:srgbClr val="00408D"/>
                </a:solidFill>
              </a:rPr>
              <a:t>or </a:t>
            </a:r>
            <a:r>
              <a:rPr lang="en-US" sz="2500" b="0" u="sng" dirty="0">
                <a:solidFill>
                  <a:srgbClr val="00408D"/>
                </a:solidFill>
              </a:rPr>
              <a:t>oscillating lights on work vehicles</a:t>
            </a:r>
            <a:r>
              <a:rPr lang="en-US" sz="2500" b="0" u="sng" dirty="0" smtClean="0">
                <a:solidFill>
                  <a:srgbClr val="00408D"/>
                </a:solidFill>
              </a:rPr>
              <a:t>.</a:t>
            </a:r>
            <a:endParaRPr lang="en-US" sz="2500" b="0" dirty="0">
              <a:solidFill>
                <a:srgbClr val="00408D"/>
              </a:solidFill>
            </a:endParaRPr>
          </a:p>
          <a:p>
            <a:endParaRPr lang="en-US" dirty="0"/>
          </a:p>
        </p:txBody>
      </p:sp>
      <p:sp>
        <p:nvSpPr>
          <p:cNvPr id="3" name="Title 2"/>
          <p:cNvSpPr>
            <a:spLocks noGrp="1"/>
          </p:cNvSpPr>
          <p:nvPr>
            <p:ph type="title"/>
          </p:nvPr>
        </p:nvSpPr>
        <p:spPr>
          <a:xfrm>
            <a:off x="643719" y="533400"/>
            <a:ext cx="11176000" cy="533400"/>
          </a:xfrm>
        </p:spPr>
        <p:txBody>
          <a:bodyPr/>
          <a:lstStyle/>
          <a:p>
            <a:r>
              <a:rPr lang="en-US" dirty="0" smtClean="0"/>
              <a:t>CHAPTER 6G – Type of TTC Zone Activities </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471" r="10778" b="1549"/>
          <a:stretch/>
        </p:blipFill>
        <p:spPr>
          <a:xfrm>
            <a:off x="10435324" y="148937"/>
            <a:ext cx="1442478" cy="1454727"/>
          </a:xfrm>
          <a:prstGeom prst="rect">
            <a:avLst/>
          </a:prstGeom>
        </p:spPr>
      </p:pic>
    </p:spTree>
    <p:extLst>
      <p:ext uri="{BB962C8B-B14F-4D97-AF65-F5344CB8AC3E}">
        <p14:creationId xmlns:p14="http://schemas.microsoft.com/office/powerpoint/2010/main" val="324076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990599"/>
            <a:ext cx="11176000" cy="4953001"/>
          </a:xfrm>
        </p:spPr>
        <p:txBody>
          <a:bodyPr/>
          <a:lstStyle/>
          <a:p>
            <a:r>
              <a:rPr lang="en-US" dirty="0" smtClean="0"/>
              <a:t>Work Duration – Revision 2</a:t>
            </a:r>
            <a:endParaRPr lang="en-US" b="0" u="sng" dirty="0" smtClean="0"/>
          </a:p>
          <a:p>
            <a:r>
              <a:rPr lang="en-US" sz="2500" b="0" u="sng" dirty="0" smtClean="0">
                <a:solidFill>
                  <a:srgbClr val="00408D"/>
                </a:solidFill>
              </a:rPr>
              <a:t>Option</a:t>
            </a:r>
            <a:r>
              <a:rPr lang="en-US" sz="2500" b="0" u="sng" dirty="0">
                <a:solidFill>
                  <a:srgbClr val="00408D"/>
                </a:solidFill>
              </a:rPr>
              <a:t>:</a:t>
            </a:r>
            <a:endParaRPr lang="en-US" sz="2500" b="0" dirty="0">
              <a:solidFill>
                <a:srgbClr val="00408D"/>
              </a:solidFill>
            </a:endParaRPr>
          </a:p>
          <a:p>
            <a:r>
              <a:rPr lang="en-US" sz="2400" b="0" dirty="0" smtClean="0">
                <a:solidFill>
                  <a:srgbClr val="00408D"/>
                </a:solidFill>
              </a:rPr>
              <a:t> </a:t>
            </a:r>
            <a:r>
              <a:rPr lang="en-US" sz="2400" b="0" dirty="0">
                <a:solidFill>
                  <a:srgbClr val="00408D"/>
                </a:solidFill>
              </a:rPr>
              <a:t>	</a:t>
            </a:r>
            <a:r>
              <a:rPr lang="en-US" sz="2500" b="0" u="sng" dirty="0" smtClean="0">
                <a:solidFill>
                  <a:srgbClr val="00408D"/>
                </a:solidFill>
              </a:rPr>
              <a:t>Considering these factors, simplified control procedures may be warranted for short-duration work.  A reduction in the number of devices may be offset by the use of other more dominant devices such as high-intensity rotating, flashing, or oscillating lights on work vehicles.  </a:t>
            </a:r>
            <a:r>
              <a:rPr lang="en-US" sz="2500" b="0" u="sng" dirty="0" smtClean="0"/>
              <a:t>These simplified control procedures are shown in TTC-3, Mobile or Short Duration Shoulder Operation, and TTC-15, Short Duration Operation on a Multi-Lane Roadway. </a:t>
            </a:r>
            <a:endParaRPr lang="en-US" sz="2500" b="0" u="sng" dirty="0"/>
          </a:p>
          <a:p>
            <a:r>
              <a:rPr lang="en-US" sz="2500" b="0" dirty="0" smtClean="0"/>
              <a:t>Standard:</a:t>
            </a:r>
          </a:p>
          <a:p>
            <a:r>
              <a:rPr lang="en-US" sz="2400" b="0" dirty="0" smtClean="0"/>
              <a:t>	</a:t>
            </a:r>
            <a:r>
              <a:rPr lang="en-US" sz="2500" b="0" dirty="0" smtClean="0"/>
              <a:t>Modifications </a:t>
            </a:r>
            <a:r>
              <a:rPr lang="en-US" sz="2500" b="0" dirty="0"/>
              <a:t>to standard TTC figures for short-duration operations require approval from the District Traffic Engineer</a:t>
            </a:r>
            <a:r>
              <a:rPr lang="en-US" sz="2500" b="0" dirty="0" smtClean="0"/>
              <a:t>.</a:t>
            </a:r>
            <a:endParaRPr lang="en-US" sz="2500" b="0" dirty="0"/>
          </a:p>
          <a:p>
            <a:endParaRPr lang="en-US" dirty="0"/>
          </a:p>
        </p:txBody>
      </p:sp>
      <p:sp>
        <p:nvSpPr>
          <p:cNvPr id="3" name="Title 2"/>
          <p:cNvSpPr>
            <a:spLocks noGrp="1"/>
          </p:cNvSpPr>
          <p:nvPr>
            <p:ph type="title"/>
          </p:nvPr>
        </p:nvSpPr>
        <p:spPr>
          <a:xfrm>
            <a:off x="643719" y="533400"/>
            <a:ext cx="11176000" cy="533400"/>
          </a:xfrm>
        </p:spPr>
        <p:txBody>
          <a:bodyPr/>
          <a:lstStyle/>
          <a:p>
            <a:r>
              <a:rPr lang="en-US" dirty="0"/>
              <a:t>CHAPTER 6G – Type of TTC Zone Activities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471" r="10778" b="1549"/>
          <a:stretch/>
        </p:blipFill>
        <p:spPr>
          <a:xfrm>
            <a:off x="10435324" y="148937"/>
            <a:ext cx="1442478" cy="1454727"/>
          </a:xfrm>
          <a:prstGeom prst="rect">
            <a:avLst/>
          </a:prstGeom>
        </p:spPr>
      </p:pic>
    </p:spTree>
    <p:extLst>
      <p:ext uri="{BB962C8B-B14F-4D97-AF65-F5344CB8AC3E}">
        <p14:creationId xmlns:p14="http://schemas.microsoft.com/office/powerpoint/2010/main" val="270194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7315200" cy="3962400"/>
          </a:xfrm>
        </p:spPr>
        <p:txBody>
          <a:bodyPr/>
          <a:lstStyle/>
          <a:p>
            <a:pPr marL="690563" lvl="1" indent="-350838">
              <a:spcBef>
                <a:spcPts val="0"/>
              </a:spcBef>
              <a:spcAft>
                <a:spcPts val="1200"/>
              </a:spcAft>
              <a:buFont typeface="Arial" panose="020B0604020202020204" pitchFamily="34" charset="0"/>
              <a:buChar char="•"/>
            </a:pPr>
            <a:r>
              <a:rPr lang="en-US" sz="2600" b="0" dirty="0" smtClean="0"/>
              <a:t>When the center lane of a multi-lane roadway must be closed for work activities, an additional adjoining lane on one side shall be closed such that through traffic is not split around the work area (see figure TTC-18) </a:t>
            </a:r>
          </a:p>
          <a:p>
            <a:pPr marL="690563" lvl="1" indent="-350838">
              <a:spcBef>
                <a:spcPts val="0"/>
              </a:spcBef>
              <a:spcAft>
                <a:spcPts val="1200"/>
              </a:spcAft>
              <a:buFont typeface="Arial" panose="020B0604020202020204" pitchFamily="34" charset="0"/>
              <a:buChar char="•"/>
            </a:pPr>
            <a:r>
              <a:rPr lang="en-US" sz="2600" b="0" dirty="0" smtClean="0"/>
              <a:t>If the center lane closure must encroach on the remaining lanes, a minimum 11 foot travel lane(s) shall be maintained</a:t>
            </a:r>
            <a:r>
              <a:rPr lang="en-US" dirty="0" smtClean="0"/>
              <a:t> </a:t>
            </a:r>
            <a:endParaRPr lang="en-US" dirty="0"/>
          </a:p>
        </p:txBody>
      </p:sp>
      <p:sp>
        <p:nvSpPr>
          <p:cNvPr id="3" name="Title 2"/>
          <p:cNvSpPr>
            <a:spLocks noGrp="1"/>
          </p:cNvSpPr>
          <p:nvPr>
            <p:ph type="title"/>
          </p:nvPr>
        </p:nvSpPr>
        <p:spPr/>
        <p:txBody>
          <a:bodyPr/>
          <a:lstStyle/>
          <a:p>
            <a:r>
              <a:rPr lang="en-US" dirty="0"/>
              <a:t>CHAPTER 6G – Type of TTC Zone Activities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sp>
        <p:nvSpPr>
          <p:cNvPr id="5" name="TextBox 4"/>
          <p:cNvSpPr txBox="1"/>
          <p:nvPr/>
        </p:nvSpPr>
        <p:spPr>
          <a:xfrm>
            <a:off x="615358" y="1219200"/>
            <a:ext cx="9982200" cy="523220"/>
          </a:xfrm>
          <a:prstGeom prst="rect">
            <a:avLst/>
          </a:prstGeom>
          <a:noFill/>
        </p:spPr>
        <p:txBody>
          <a:bodyPr wrap="square" rtlCol="0">
            <a:spAutoFit/>
          </a:bodyPr>
          <a:lstStyle/>
          <a:p>
            <a:pPr marL="0" indent="0">
              <a:spcBef>
                <a:spcPts val="0"/>
              </a:spcBef>
              <a:spcAft>
                <a:spcPts val="1800"/>
              </a:spcAft>
            </a:pPr>
            <a:r>
              <a:rPr lang="en-US" b="1" dirty="0">
                <a:solidFill>
                  <a:schemeClr val="accent1"/>
                </a:solidFill>
              </a:rPr>
              <a:t>Center Lane Closure Added Due To Sunset Of IIM-TE-342</a:t>
            </a:r>
          </a:p>
        </p:txBody>
      </p:sp>
      <p:pic>
        <p:nvPicPr>
          <p:cNvPr id="6" name="Picture 5" descr="TTC-18-R2"/>
          <p:cNvPicPr/>
          <p:nvPr/>
        </p:nvPicPr>
        <p:blipFill>
          <a:blip r:embed="rId3" cstate="print">
            <a:extLst>
              <a:ext uri="{28A0092B-C50C-407E-A947-70E740481C1C}">
                <a14:useLocalDpi xmlns:a14="http://schemas.microsoft.com/office/drawing/2010/main" val="0"/>
              </a:ext>
            </a:extLst>
          </a:blip>
          <a:srcRect t="4089" b="3038"/>
          <a:stretch>
            <a:fillRect/>
          </a:stretch>
        </p:blipFill>
        <p:spPr bwMode="auto">
          <a:xfrm>
            <a:off x="8001000" y="1748178"/>
            <a:ext cx="3505200" cy="4500222"/>
          </a:xfrm>
          <a:prstGeom prst="rect">
            <a:avLst/>
          </a:prstGeom>
          <a:noFill/>
          <a:ln>
            <a:noFill/>
          </a:ln>
        </p:spPr>
      </p:pic>
    </p:spTree>
    <p:extLst>
      <p:ext uri="{BB962C8B-B14F-4D97-AF65-F5344CB8AC3E}">
        <p14:creationId xmlns:p14="http://schemas.microsoft.com/office/powerpoint/2010/main" val="417828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7315200" cy="2057400"/>
          </a:xfrm>
        </p:spPr>
        <p:txBody>
          <a:bodyPr/>
          <a:lstStyle/>
          <a:p>
            <a:pPr marL="690563" lvl="1" indent="-350838">
              <a:spcBef>
                <a:spcPts val="0"/>
              </a:spcBef>
              <a:spcAft>
                <a:spcPts val="1200"/>
              </a:spcAft>
              <a:buFont typeface="Arial" panose="020B0604020202020204" pitchFamily="34" charset="0"/>
              <a:buChar char="•"/>
            </a:pPr>
            <a:r>
              <a:rPr lang="en-US" b="0" dirty="0"/>
              <a:t>A center lane shall not be closed when work is only being performed in an adjacent lane unless the lane closure encroached into the center lane resulting in a travel lane width of less than 11 feet </a:t>
            </a:r>
            <a:r>
              <a:rPr lang="en-US" dirty="0"/>
              <a:t> </a:t>
            </a:r>
          </a:p>
          <a:p>
            <a:pPr marL="339725" lvl="1" indent="0">
              <a:spcBef>
                <a:spcPts val="0"/>
              </a:spcBef>
              <a:spcAft>
                <a:spcPts val="1200"/>
              </a:spcAft>
            </a:pPr>
            <a:endParaRPr lang="en-US" dirty="0"/>
          </a:p>
        </p:txBody>
      </p:sp>
      <p:sp>
        <p:nvSpPr>
          <p:cNvPr id="3" name="Title 2"/>
          <p:cNvSpPr>
            <a:spLocks noGrp="1"/>
          </p:cNvSpPr>
          <p:nvPr>
            <p:ph type="title"/>
          </p:nvPr>
        </p:nvSpPr>
        <p:spPr/>
        <p:txBody>
          <a:bodyPr/>
          <a:lstStyle/>
          <a:p>
            <a:r>
              <a:rPr lang="en-US" dirty="0"/>
              <a:t>CHAPTER 6G – Type of TTC Zone Activities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sp>
        <p:nvSpPr>
          <p:cNvPr id="5" name="TextBox 4"/>
          <p:cNvSpPr txBox="1"/>
          <p:nvPr/>
        </p:nvSpPr>
        <p:spPr>
          <a:xfrm>
            <a:off x="615358" y="1219200"/>
            <a:ext cx="9982200" cy="523220"/>
          </a:xfrm>
          <a:prstGeom prst="rect">
            <a:avLst/>
          </a:prstGeom>
          <a:noFill/>
        </p:spPr>
        <p:txBody>
          <a:bodyPr wrap="square" rtlCol="0">
            <a:spAutoFit/>
          </a:bodyPr>
          <a:lstStyle/>
          <a:p>
            <a:pPr marL="0" indent="0">
              <a:spcBef>
                <a:spcPts val="0"/>
              </a:spcBef>
              <a:spcAft>
                <a:spcPts val="1800"/>
              </a:spcAft>
            </a:pPr>
            <a:r>
              <a:rPr lang="en-US" b="1" dirty="0">
                <a:solidFill>
                  <a:schemeClr val="accent1"/>
                </a:solidFill>
              </a:rPr>
              <a:t>Center Lane Closure Added Due To Sunset Of IIM-TE-342</a:t>
            </a:r>
          </a:p>
        </p:txBody>
      </p:sp>
      <p:pic>
        <p:nvPicPr>
          <p:cNvPr id="7" name="Picture 6" descr="TTC-21-0"/>
          <p:cNvPicPr/>
          <p:nvPr/>
        </p:nvPicPr>
        <p:blipFill rotWithShape="1">
          <a:blip r:embed="rId3" cstate="print">
            <a:extLst>
              <a:ext uri="{28A0092B-C50C-407E-A947-70E740481C1C}">
                <a14:useLocalDpi xmlns:a14="http://schemas.microsoft.com/office/drawing/2010/main" val="0"/>
              </a:ext>
            </a:extLst>
          </a:blip>
          <a:srcRect l="3704" t="1689" r="2057" b="3158"/>
          <a:stretch/>
        </p:blipFill>
        <p:spPr bwMode="auto">
          <a:xfrm>
            <a:off x="7848600" y="1894820"/>
            <a:ext cx="3693477" cy="4190999"/>
          </a:xfrm>
          <a:prstGeom prst="rect">
            <a:avLst/>
          </a:prstGeom>
          <a:noFill/>
          <a:ln>
            <a:noFill/>
          </a:ln>
        </p:spPr>
      </p:pic>
      <p:sp>
        <p:nvSpPr>
          <p:cNvPr id="8" name="TextBox 7"/>
          <p:cNvSpPr txBox="1"/>
          <p:nvPr/>
        </p:nvSpPr>
        <p:spPr>
          <a:xfrm>
            <a:off x="609600" y="4267200"/>
            <a:ext cx="7086600" cy="830997"/>
          </a:xfrm>
          <a:prstGeom prst="rect">
            <a:avLst/>
          </a:prstGeom>
          <a:noFill/>
        </p:spPr>
        <p:txBody>
          <a:bodyPr wrap="square" rtlCol="0">
            <a:spAutoFit/>
          </a:bodyPr>
          <a:lstStyle/>
          <a:p>
            <a:r>
              <a:rPr lang="en-US" sz="2400" dirty="0" smtClean="0">
                <a:solidFill>
                  <a:srgbClr val="00408D"/>
                </a:solidFill>
              </a:rPr>
              <a:t>This policy does not apply to center turn lanes on </a:t>
            </a:r>
            <a:r>
              <a:rPr lang="en-US" sz="2400" dirty="0" smtClean="0">
                <a:solidFill>
                  <a:srgbClr val="00408D"/>
                </a:solidFill>
              </a:rPr>
              <a:t>three-lane </a:t>
            </a:r>
            <a:r>
              <a:rPr lang="en-US" sz="2400" dirty="0" smtClean="0">
                <a:solidFill>
                  <a:srgbClr val="00408D"/>
                </a:solidFill>
              </a:rPr>
              <a:t>roadways.</a:t>
            </a:r>
            <a:endParaRPr lang="en-US" sz="2400" dirty="0">
              <a:solidFill>
                <a:srgbClr val="00408D"/>
              </a:solidFill>
            </a:endParaRPr>
          </a:p>
        </p:txBody>
      </p:sp>
    </p:spTree>
    <p:extLst>
      <p:ext uri="{BB962C8B-B14F-4D97-AF65-F5344CB8AC3E}">
        <p14:creationId xmlns:p14="http://schemas.microsoft.com/office/powerpoint/2010/main" val="398291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81200"/>
            <a:ext cx="6553200" cy="4038600"/>
          </a:xfrm>
        </p:spPr>
        <p:txBody>
          <a:bodyPr/>
          <a:lstStyle/>
          <a:p>
            <a:pPr lvl="0">
              <a:buFont typeface="Arial" panose="020B0604020202020204" pitchFamily="34" charset="0"/>
              <a:buChar char="•"/>
            </a:pPr>
            <a:r>
              <a:rPr lang="en-US" sz="2400" b="0" dirty="0" smtClean="0">
                <a:solidFill>
                  <a:srgbClr val="00408D"/>
                </a:solidFill>
              </a:rPr>
              <a:t>To </a:t>
            </a:r>
            <a:r>
              <a:rPr lang="en-US" sz="2400" b="0" dirty="0">
                <a:solidFill>
                  <a:srgbClr val="00408D"/>
                </a:solidFill>
              </a:rPr>
              <a:t>avoid conflicts with disabled vehicles and construction equipment, the pull-off areas shall not be used as construction ingress/egress points</a:t>
            </a:r>
            <a:r>
              <a:rPr lang="en-US" sz="2400" b="0" dirty="0" smtClean="0">
                <a:solidFill>
                  <a:srgbClr val="00408D"/>
                </a:solidFill>
              </a:rPr>
              <a:t>.</a:t>
            </a:r>
          </a:p>
          <a:p>
            <a:pPr lvl="0">
              <a:buFont typeface="Arial" panose="020B0604020202020204" pitchFamily="34" charset="0"/>
              <a:buChar char="•"/>
            </a:pPr>
            <a:r>
              <a:rPr lang="en-US" sz="2400" b="0" dirty="0">
                <a:solidFill>
                  <a:srgbClr val="00408D"/>
                </a:solidFill>
              </a:rPr>
              <a:t>Pull-off areas shall be a paved surface defined by barrier or outlined by temporary pavement markings and drums as shown in TTC-8.</a:t>
            </a:r>
          </a:p>
          <a:p>
            <a:pPr lvl="0">
              <a:buFont typeface="Arial" panose="020B0604020202020204" pitchFamily="34" charset="0"/>
              <a:buChar char="•"/>
            </a:pPr>
            <a:r>
              <a:rPr lang="en-US" sz="2400" b="0" dirty="0" smtClean="0">
                <a:solidFill>
                  <a:srgbClr val="00408D"/>
                </a:solidFill>
              </a:rPr>
              <a:t>Pull-off </a:t>
            </a:r>
            <a:r>
              <a:rPr lang="en-US" sz="2400" b="0" dirty="0">
                <a:solidFill>
                  <a:srgbClr val="00408D"/>
                </a:solidFill>
              </a:rPr>
              <a:t>areas shall be maintained free of debris and other roadway materials. </a:t>
            </a:r>
          </a:p>
          <a:p>
            <a:pPr marL="112713" lvl="0" indent="1588"/>
            <a:endParaRPr lang="en-US" sz="2400" b="0" dirty="0">
              <a:solidFill>
                <a:srgbClr val="00408D"/>
              </a:solidFill>
            </a:endParaRPr>
          </a:p>
          <a:p>
            <a:pPr marL="690563" lvl="1" indent="-350838">
              <a:spcBef>
                <a:spcPts val="0"/>
              </a:spcBef>
              <a:spcAft>
                <a:spcPts val="1200"/>
              </a:spcAft>
              <a:buFont typeface="Arial" panose="020B0604020202020204" pitchFamily="34" charset="0"/>
              <a:buChar char="•"/>
            </a:pPr>
            <a:endParaRPr lang="en-US" dirty="0"/>
          </a:p>
          <a:p>
            <a:pPr marL="339725" lvl="1" indent="0">
              <a:spcBef>
                <a:spcPts val="0"/>
              </a:spcBef>
              <a:spcAft>
                <a:spcPts val="1200"/>
              </a:spcAft>
            </a:pPr>
            <a:endParaRPr lang="en-US" dirty="0"/>
          </a:p>
        </p:txBody>
      </p:sp>
      <p:sp>
        <p:nvSpPr>
          <p:cNvPr id="3" name="Title 2"/>
          <p:cNvSpPr>
            <a:spLocks noGrp="1"/>
          </p:cNvSpPr>
          <p:nvPr>
            <p:ph type="title"/>
          </p:nvPr>
        </p:nvSpPr>
        <p:spPr/>
        <p:txBody>
          <a:bodyPr/>
          <a:lstStyle/>
          <a:p>
            <a:r>
              <a:rPr lang="en-US" dirty="0"/>
              <a:t>CHAPTER 6G – </a:t>
            </a:r>
            <a:r>
              <a:rPr lang="en-US" dirty="0" smtClean="0"/>
              <a:t> Type of TTC Zone Activities  </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sp>
        <p:nvSpPr>
          <p:cNvPr id="5" name="TextBox 4"/>
          <p:cNvSpPr txBox="1"/>
          <p:nvPr/>
        </p:nvSpPr>
        <p:spPr>
          <a:xfrm>
            <a:off x="615358" y="1219200"/>
            <a:ext cx="9982200" cy="523220"/>
          </a:xfrm>
          <a:prstGeom prst="rect">
            <a:avLst/>
          </a:prstGeom>
          <a:noFill/>
        </p:spPr>
        <p:txBody>
          <a:bodyPr wrap="square" rtlCol="0">
            <a:spAutoFit/>
          </a:bodyPr>
          <a:lstStyle/>
          <a:p>
            <a:pPr marL="0" indent="0">
              <a:spcBef>
                <a:spcPts val="0"/>
              </a:spcBef>
              <a:spcAft>
                <a:spcPts val="1800"/>
              </a:spcAft>
            </a:pPr>
            <a:r>
              <a:rPr lang="en-US" b="1" dirty="0" smtClean="0">
                <a:solidFill>
                  <a:schemeClr val="accent1"/>
                </a:solidFill>
              </a:rPr>
              <a:t>Pull-off Areas on Limited Access Highways</a:t>
            </a:r>
            <a:endParaRPr lang="en-US" b="1" dirty="0">
              <a:solidFill>
                <a:schemeClr val="accent1"/>
              </a:solidFill>
            </a:endParaRPr>
          </a:p>
        </p:txBody>
      </p:sp>
      <p:pic>
        <p:nvPicPr>
          <p:cNvPr id="9" name="Picture 8"/>
          <p:cNvPicPr/>
          <p:nvPr/>
        </p:nvPicPr>
        <p:blipFill rotWithShape="1">
          <a:blip r:embed="rId3">
            <a:extLst>
              <a:ext uri="{28A0092B-C50C-407E-A947-70E740481C1C}">
                <a14:useLocalDpi xmlns:a14="http://schemas.microsoft.com/office/drawing/2010/main" val="0"/>
              </a:ext>
            </a:extLst>
          </a:blip>
          <a:srcRect t="1112" r="646" b="2221"/>
          <a:stretch/>
        </p:blipFill>
        <p:spPr bwMode="auto">
          <a:xfrm>
            <a:off x="7391400" y="1854415"/>
            <a:ext cx="4219755" cy="4710545"/>
          </a:xfrm>
          <a:prstGeom prst="rect">
            <a:avLst/>
          </a:prstGeom>
          <a:noFill/>
          <a:ln>
            <a:noFill/>
          </a:ln>
        </p:spPr>
      </p:pic>
    </p:spTree>
    <p:extLst>
      <p:ext uri="{BB962C8B-B14F-4D97-AF65-F5344CB8AC3E}">
        <p14:creationId xmlns:p14="http://schemas.microsoft.com/office/powerpoint/2010/main" val="375031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066801"/>
            <a:ext cx="9220200" cy="4876800"/>
          </a:xfrm>
        </p:spPr>
        <p:txBody>
          <a:bodyPr/>
          <a:lstStyle/>
          <a:p>
            <a:pPr marL="0" indent="0">
              <a:spcBef>
                <a:spcPts val="0"/>
              </a:spcBef>
              <a:spcAft>
                <a:spcPts val="1200"/>
              </a:spcAft>
            </a:pPr>
            <a:r>
              <a:rPr lang="en-US" dirty="0" smtClean="0"/>
              <a:t>Installing &amp; Removing TTC’s</a:t>
            </a:r>
          </a:p>
          <a:p>
            <a:pPr marL="0" indent="0">
              <a:spcBef>
                <a:spcPts val="0"/>
              </a:spcBef>
              <a:spcAft>
                <a:spcPts val="1200"/>
              </a:spcAft>
            </a:pPr>
            <a:r>
              <a:rPr lang="en-US" dirty="0" smtClean="0">
                <a:solidFill>
                  <a:schemeClr val="accent4"/>
                </a:solidFill>
              </a:rPr>
              <a:t>Flagger</a:t>
            </a:r>
          </a:p>
          <a:p>
            <a:pPr marL="690563" lvl="1" indent="-350838">
              <a:spcBef>
                <a:spcPts val="0"/>
              </a:spcBef>
              <a:spcAft>
                <a:spcPts val="1200"/>
              </a:spcAft>
              <a:buFont typeface="Arial" panose="020B0604020202020204" pitchFamily="34" charset="0"/>
              <a:buChar char="•"/>
            </a:pPr>
            <a:r>
              <a:rPr lang="en-US" sz="2600" b="0" dirty="0" smtClean="0">
                <a:solidFill>
                  <a:srgbClr val="FE5815"/>
                </a:solidFill>
              </a:rPr>
              <a:t>Changes “TTC Spotter” to “Flagger”</a:t>
            </a:r>
          </a:p>
          <a:p>
            <a:pPr marL="690563" lvl="1" indent="-350838">
              <a:spcBef>
                <a:spcPts val="0"/>
              </a:spcBef>
              <a:spcAft>
                <a:spcPts val="1200"/>
              </a:spcAft>
              <a:buFont typeface="Arial" panose="020B0604020202020204" pitchFamily="34" charset="0"/>
              <a:buChar char="•"/>
            </a:pPr>
            <a:r>
              <a:rPr lang="en-US" sz="2600" b="0" dirty="0" smtClean="0">
                <a:solidFill>
                  <a:srgbClr val="FE5815"/>
                </a:solidFill>
              </a:rPr>
              <a:t>Uses Stop/Slow paddle</a:t>
            </a:r>
          </a:p>
          <a:p>
            <a:pPr marL="690563" lvl="1" indent="-350838">
              <a:spcBef>
                <a:spcPts val="0"/>
              </a:spcBef>
              <a:spcAft>
                <a:spcPts val="1200"/>
              </a:spcAft>
              <a:buFont typeface="Arial" panose="020B0604020202020204" pitchFamily="34" charset="0"/>
              <a:buChar char="•"/>
            </a:pPr>
            <a:r>
              <a:rPr lang="en-US" sz="2600" b="0" dirty="0" smtClean="0">
                <a:solidFill>
                  <a:srgbClr val="FE5815"/>
                </a:solidFill>
              </a:rPr>
              <a:t>Controls traffic while installing signs and assumes flagger station #1 for that direction and maintains that flagger station</a:t>
            </a:r>
          </a:p>
          <a:p>
            <a:pPr marL="690563" lvl="1" indent="-350838">
              <a:spcBef>
                <a:spcPts val="0"/>
              </a:spcBef>
              <a:spcAft>
                <a:spcPts val="1200"/>
              </a:spcAft>
              <a:buFont typeface="Arial" panose="020B0604020202020204" pitchFamily="34" charset="0"/>
              <a:buChar char="•"/>
            </a:pPr>
            <a:r>
              <a:rPr lang="en-US" sz="2600" b="0" dirty="0" smtClean="0">
                <a:solidFill>
                  <a:srgbClr val="FE5815"/>
                </a:solidFill>
              </a:rPr>
              <a:t>Flagger #2 controls traffic during the opposite side signs installation then maintains flagger station #2</a:t>
            </a:r>
          </a:p>
          <a:p>
            <a:pPr marL="457200" indent="-4572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CHAPTER 6G – Type of TTC Zone Activities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1600200"/>
            <a:ext cx="1699638" cy="1676400"/>
          </a:xfrm>
          <a:prstGeom prst="rect">
            <a:avLst/>
          </a:prstGeom>
        </p:spPr>
      </p:pic>
    </p:spTree>
    <p:extLst>
      <p:ext uri="{BB962C8B-B14F-4D97-AF65-F5344CB8AC3E}">
        <p14:creationId xmlns:p14="http://schemas.microsoft.com/office/powerpoint/2010/main" val="148179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115441"/>
            <a:ext cx="5867400" cy="3428999"/>
          </a:xfrm>
        </p:spPr>
        <p:txBody>
          <a:bodyPr/>
          <a:lstStyle/>
          <a:p>
            <a:pPr marL="0" lvl="0" indent="0"/>
            <a:r>
              <a:rPr lang="en-US" dirty="0" smtClean="0"/>
              <a:t>Installing &amp; Removing TTC’s</a:t>
            </a:r>
          </a:p>
          <a:p>
            <a:pPr marL="0" lvl="0" indent="0"/>
            <a:r>
              <a:rPr lang="en-US" dirty="0" smtClean="0">
                <a:solidFill>
                  <a:srgbClr val="00408D"/>
                </a:solidFill>
              </a:rPr>
              <a:t>Shadow Vehicles</a:t>
            </a:r>
          </a:p>
          <a:p>
            <a:pPr marL="690563" lvl="1" indent="-350838">
              <a:buFont typeface="Arial" panose="020B0604020202020204" pitchFamily="34" charset="0"/>
              <a:buChar char="•"/>
            </a:pPr>
            <a:r>
              <a:rPr lang="en-US" sz="2600" b="0" dirty="0" smtClean="0">
                <a:solidFill>
                  <a:srgbClr val="FE5815"/>
                </a:solidFill>
              </a:rPr>
              <a:t>Work vehicle may be equipped with a TMA; however it must also be protected by a shadow vehicle with a TMA, added reference to TTC-13</a:t>
            </a:r>
          </a:p>
        </p:txBody>
      </p:sp>
      <p:sp>
        <p:nvSpPr>
          <p:cNvPr id="3" name="Title 2"/>
          <p:cNvSpPr>
            <a:spLocks noGrp="1"/>
          </p:cNvSpPr>
          <p:nvPr>
            <p:ph type="title"/>
          </p:nvPr>
        </p:nvSpPr>
        <p:spPr/>
        <p:txBody>
          <a:bodyPr/>
          <a:lstStyle/>
          <a:p>
            <a:r>
              <a:rPr lang="en-US" dirty="0"/>
              <a:t>CHAPTER 6G </a:t>
            </a:r>
            <a:r>
              <a:rPr lang="en-US" dirty="0" smtClean="0"/>
              <a:t>– </a:t>
            </a:r>
            <a:r>
              <a:rPr lang="en-US" dirty="0"/>
              <a:t>Type of TTC Zone Activities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rotWithShape="1">
          <a:blip r:embed="rId3"/>
          <a:srcRect b="2521"/>
          <a:stretch/>
        </p:blipFill>
        <p:spPr>
          <a:xfrm>
            <a:off x="6705600" y="1143001"/>
            <a:ext cx="4530470" cy="5105400"/>
          </a:xfrm>
          <a:prstGeom prst="rect">
            <a:avLst/>
          </a:prstGeom>
        </p:spPr>
      </p:pic>
    </p:spTree>
    <p:extLst>
      <p:ext uri="{BB962C8B-B14F-4D97-AF65-F5344CB8AC3E}">
        <p14:creationId xmlns:p14="http://schemas.microsoft.com/office/powerpoint/2010/main" val="367058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1419F696-A354-3047-92C6-04A8171D249D}"/>
              </a:ext>
            </a:extLst>
          </p:cNvPr>
          <p:cNvSpPr>
            <a:spLocks noGrp="1"/>
          </p:cNvSpPr>
          <p:nvPr>
            <p:ph idx="1"/>
          </p:nvPr>
        </p:nvSpPr>
        <p:spPr>
          <a:xfrm>
            <a:off x="609600" y="913451"/>
            <a:ext cx="11176000" cy="4686015"/>
          </a:xfrm>
        </p:spPr>
        <p:txBody>
          <a:bodyPr/>
          <a:lstStyle/>
          <a:p>
            <a:pPr marL="0" lvl="0" indent="0"/>
            <a:r>
              <a:rPr lang="en-US" dirty="0" smtClean="0">
                <a:solidFill>
                  <a:schemeClr val="accent4"/>
                </a:solidFill>
              </a:rPr>
              <a:t>Added reference to the following documents: </a:t>
            </a:r>
          </a:p>
          <a:p>
            <a:pPr marL="457200" lvl="0" indent="-457200">
              <a:buFont typeface="Arial" panose="020B0604020202020204" pitchFamily="34" charset="0"/>
              <a:buChar char="•"/>
            </a:pPr>
            <a:r>
              <a:rPr lang="en-US" sz="2600" b="0" dirty="0" smtClean="0"/>
              <a:t>Work </a:t>
            </a:r>
            <a:r>
              <a:rPr lang="en-US" sz="2600" b="0" dirty="0"/>
              <a:t>Zone Pedestrian and Bicycle Guidance document</a:t>
            </a:r>
          </a:p>
          <a:p>
            <a:pPr marL="457200" lvl="0" indent="-457200">
              <a:buFont typeface="Arial" panose="020B0604020202020204" pitchFamily="34" charset="0"/>
              <a:buChar char="•"/>
            </a:pPr>
            <a:r>
              <a:rPr lang="en-US" sz="2600" b="0" dirty="0"/>
              <a:t>VDOT guidelines for the Installation of Marked </a:t>
            </a:r>
            <a:r>
              <a:rPr lang="en-US" sz="2600" b="0" dirty="0" smtClean="0"/>
              <a:t>Crosswalks</a:t>
            </a:r>
          </a:p>
          <a:p>
            <a:pPr marL="457200" lvl="0" indent="-457200">
              <a:buFont typeface="Arial" panose="020B0604020202020204" pitchFamily="34" charset="0"/>
              <a:buChar char="•"/>
            </a:pPr>
            <a:r>
              <a:rPr lang="en-US" sz="2600" b="0" dirty="0" smtClean="0"/>
              <a:t>Chapter 14 of the FHWA Shared Use Path Design</a:t>
            </a:r>
            <a:endParaRPr lang="en-US" sz="2600" b="0" dirty="0"/>
          </a:p>
          <a:p>
            <a:pPr marL="457200" lvl="0" indent="-457200">
              <a:buFont typeface="Arial" panose="020B0604020202020204" pitchFamily="34" charset="0"/>
              <a:buChar char="•"/>
            </a:pPr>
            <a:r>
              <a:rPr lang="en-US" sz="2600" b="0" dirty="0"/>
              <a:t>Section 1300 of the Road and Bridge Standards</a:t>
            </a:r>
          </a:p>
          <a:p>
            <a:pPr marL="457200" lvl="0" indent="-457200">
              <a:buFont typeface="Arial" panose="020B0604020202020204" pitchFamily="34" charset="0"/>
              <a:buChar char="•"/>
            </a:pPr>
            <a:r>
              <a:rPr lang="en-US" sz="2600" b="0" dirty="0"/>
              <a:t>Part 6 </a:t>
            </a:r>
            <a:r>
              <a:rPr lang="en-US" sz="2600" b="0" dirty="0" smtClean="0"/>
              <a:t>and 9 of </a:t>
            </a:r>
            <a:r>
              <a:rPr lang="en-US" sz="2600" b="0" dirty="0"/>
              <a:t>the </a:t>
            </a:r>
            <a:r>
              <a:rPr lang="en-US" sz="2600" b="0" dirty="0" smtClean="0"/>
              <a:t>MUTCD</a:t>
            </a:r>
          </a:p>
          <a:p>
            <a:pPr marL="457200" lvl="0" indent="-457200">
              <a:buFont typeface="Arial" panose="020B0604020202020204" pitchFamily="34" charset="0"/>
              <a:buChar char="•"/>
            </a:pPr>
            <a:r>
              <a:rPr lang="en-US" sz="2600" b="0" dirty="0" smtClean="0"/>
              <a:t>IIM-LD-55 and IIM-TED-384 to address control of pedestrians and bicyclists through a TTC zone</a:t>
            </a:r>
          </a:p>
          <a:p>
            <a:pPr marL="0" indent="0"/>
            <a:r>
              <a:rPr lang="en-US" dirty="0" smtClean="0">
                <a:solidFill>
                  <a:schemeClr val="accent4"/>
                </a:solidFill>
              </a:rPr>
              <a:t>Revised throughout</a:t>
            </a:r>
            <a:endParaRPr lang="en-US" dirty="0">
              <a:solidFill>
                <a:schemeClr val="accent4"/>
              </a:solidFill>
            </a:endParaRPr>
          </a:p>
          <a:p>
            <a:pPr marL="457200" lvl="0" indent="-457200">
              <a:buFont typeface="Arial" panose="020B0604020202020204" pitchFamily="34" charset="0"/>
              <a:buChar char="•"/>
            </a:pPr>
            <a:r>
              <a:rPr lang="en-US" sz="2600" b="0" dirty="0" smtClean="0"/>
              <a:t>Revised “Regional” Traffic Engineer to “District” Traffic Engineer </a:t>
            </a:r>
          </a:p>
          <a:p>
            <a:pPr marL="457200" lvl="0" indent="-457200">
              <a:buFont typeface="Arial" panose="020B0604020202020204" pitchFamily="34" charset="0"/>
              <a:buChar char="•"/>
            </a:pPr>
            <a:endParaRPr lang="en-US" dirty="0"/>
          </a:p>
          <a:p>
            <a:endParaRPr lang="en-US" dirty="0"/>
          </a:p>
        </p:txBody>
      </p:sp>
      <p:pic>
        <p:nvPicPr>
          <p:cNvPr id="3" name="Picture 2"/>
          <p:cNvPicPr>
            <a:picLocks noChangeAspect="1"/>
          </p:cNvPicPr>
          <p:nvPr/>
        </p:nvPicPr>
        <p:blipFill rotWithShape="1">
          <a:blip r:embed="rId3"/>
          <a:srcRect l="32917" t="14445" r="33749" b="8518"/>
          <a:stretch/>
        </p:blipFill>
        <p:spPr>
          <a:xfrm>
            <a:off x="10705257" y="156842"/>
            <a:ext cx="1262702" cy="1641513"/>
          </a:xfrm>
          <a:prstGeom prst="rect">
            <a:avLst/>
          </a:prstGeom>
        </p:spPr>
      </p:pic>
    </p:spTree>
    <p:extLst>
      <p:ext uri="{BB962C8B-B14F-4D97-AF65-F5344CB8AC3E}">
        <p14:creationId xmlns:p14="http://schemas.microsoft.com/office/powerpoint/2010/main" val="386709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112192"/>
            <a:ext cx="11175999" cy="4876799"/>
          </a:xfrm>
        </p:spPr>
        <p:txBody>
          <a:bodyPr/>
          <a:lstStyle/>
          <a:p>
            <a:pPr marL="0" lvl="0" indent="0">
              <a:spcBef>
                <a:spcPts val="0"/>
              </a:spcBef>
              <a:spcAft>
                <a:spcPts val="1200"/>
              </a:spcAft>
            </a:pPr>
            <a:r>
              <a:rPr lang="en-US" dirty="0" smtClean="0"/>
              <a:t>Installing &amp; Removing TTC’s</a:t>
            </a:r>
          </a:p>
          <a:p>
            <a:pPr marL="0" lvl="0" indent="0">
              <a:spcBef>
                <a:spcPts val="0"/>
              </a:spcBef>
              <a:spcAft>
                <a:spcPts val="1200"/>
              </a:spcAft>
            </a:pPr>
            <a:r>
              <a:rPr lang="en-US" b="0" dirty="0" smtClean="0">
                <a:solidFill>
                  <a:srgbClr val="00408D"/>
                </a:solidFill>
              </a:rPr>
              <a:t>When using standard non-trailer mounted TMA devices, the temporary traffic control devices should be removed against the flow of traffic within the closed travel lane, backing the TMA shadow vehicle while protecting the work vehicle removing the devices.</a:t>
            </a:r>
            <a:endParaRPr lang="en-US" sz="2500" b="0" dirty="0" smtClean="0">
              <a:solidFill>
                <a:srgbClr val="FE5815"/>
              </a:solidFill>
            </a:endParaRPr>
          </a:p>
          <a:p>
            <a:r>
              <a:rPr lang="en-US" dirty="0"/>
              <a:t> </a:t>
            </a:r>
          </a:p>
        </p:txBody>
      </p:sp>
      <p:sp>
        <p:nvSpPr>
          <p:cNvPr id="3" name="Title 2"/>
          <p:cNvSpPr>
            <a:spLocks noGrp="1"/>
          </p:cNvSpPr>
          <p:nvPr>
            <p:ph type="title"/>
          </p:nvPr>
        </p:nvSpPr>
        <p:spPr/>
        <p:txBody>
          <a:bodyPr/>
          <a:lstStyle/>
          <a:p>
            <a:r>
              <a:rPr lang="en-US" dirty="0"/>
              <a:t>CHAPTER 6G – Type of TTC Zone Activities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535226"/>
            <a:ext cx="3617259" cy="2716963"/>
          </a:xfrm>
          <a:prstGeom prst="rect">
            <a:avLst/>
          </a:prstGeom>
        </p:spPr>
      </p:pic>
      <p:sp>
        <p:nvSpPr>
          <p:cNvPr id="7" name="Rectangle 6"/>
          <p:cNvSpPr/>
          <p:nvPr/>
        </p:nvSpPr>
        <p:spPr bwMode="auto">
          <a:xfrm>
            <a:off x="9067800" y="3535226"/>
            <a:ext cx="1143000" cy="3116685"/>
          </a:xfrm>
          <a:prstGeom prst="rect">
            <a:avLst/>
          </a:prstGeom>
          <a:solidFill>
            <a:schemeClr val="bg1">
              <a:lumMod val="65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cxnSp>
        <p:nvCxnSpPr>
          <p:cNvPr id="9" name="Straight Connector 8"/>
          <p:cNvCxnSpPr/>
          <p:nvPr/>
        </p:nvCxnSpPr>
        <p:spPr bwMode="auto">
          <a:xfrm>
            <a:off x="9829800" y="3686025"/>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9448800" y="3686025"/>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9829800" y="4297249"/>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2" name="Straight Connector 11"/>
          <p:cNvCxnSpPr/>
          <p:nvPr/>
        </p:nvCxnSpPr>
        <p:spPr bwMode="auto">
          <a:xfrm>
            <a:off x="9448800" y="4297249"/>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3" name="Straight Connector 12"/>
          <p:cNvCxnSpPr/>
          <p:nvPr/>
        </p:nvCxnSpPr>
        <p:spPr bwMode="auto">
          <a:xfrm>
            <a:off x="9829800" y="4983049"/>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4" name="Straight Connector 13"/>
          <p:cNvCxnSpPr/>
          <p:nvPr/>
        </p:nvCxnSpPr>
        <p:spPr bwMode="auto">
          <a:xfrm>
            <a:off x="9448800" y="4983049"/>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7" name="Straight Connector 16"/>
          <p:cNvCxnSpPr/>
          <p:nvPr/>
        </p:nvCxnSpPr>
        <p:spPr bwMode="auto">
          <a:xfrm>
            <a:off x="9829800" y="5667225"/>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8" name="Straight Connector 17"/>
          <p:cNvCxnSpPr/>
          <p:nvPr/>
        </p:nvCxnSpPr>
        <p:spPr bwMode="auto">
          <a:xfrm>
            <a:off x="9448800" y="5667225"/>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a:off x="9829800" y="5704410"/>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28" name="Straight Connector 27"/>
          <p:cNvCxnSpPr/>
          <p:nvPr/>
        </p:nvCxnSpPr>
        <p:spPr bwMode="auto">
          <a:xfrm>
            <a:off x="9448800" y="5704410"/>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a:off x="9448800" y="6388586"/>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33" name="Straight Connector 32"/>
          <p:cNvCxnSpPr/>
          <p:nvPr/>
        </p:nvCxnSpPr>
        <p:spPr bwMode="auto">
          <a:xfrm>
            <a:off x="9829800" y="6388586"/>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sp>
        <p:nvSpPr>
          <p:cNvPr id="34" name="Isosceles Triangle 33"/>
          <p:cNvSpPr/>
          <p:nvPr/>
        </p:nvSpPr>
        <p:spPr bwMode="auto">
          <a:xfrm>
            <a:off x="9753600" y="3951369"/>
            <a:ext cx="152400" cy="152400"/>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
        <p:nvSpPr>
          <p:cNvPr id="35" name="Isosceles Triangle 34"/>
          <p:cNvSpPr/>
          <p:nvPr/>
        </p:nvSpPr>
        <p:spPr bwMode="auto">
          <a:xfrm>
            <a:off x="9766570" y="4687443"/>
            <a:ext cx="152400" cy="152400"/>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
        <p:nvSpPr>
          <p:cNvPr id="36" name="Isosceles Triangle 35"/>
          <p:cNvSpPr/>
          <p:nvPr/>
        </p:nvSpPr>
        <p:spPr bwMode="auto">
          <a:xfrm>
            <a:off x="9791079" y="5288812"/>
            <a:ext cx="152400" cy="152400"/>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
        <p:nvSpPr>
          <p:cNvPr id="37" name="Isosceles Triangle 36"/>
          <p:cNvSpPr/>
          <p:nvPr/>
        </p:nvSpPr>
        <p:spPr bwMode="auto">
          <a:xfrm>
            <a:off x="9829800" y="5970604"/>
            <a:ext cx="152400" cy="152400"/>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
        <p:nvSpPr>
          <p:cNvPr id="38" name="Down Arrow 37"/>
          <p:cNvSpPr/>
          <p:nvPr/>
        </p:nvSpPr>
        <p:spPr bwMode="auto">
          <a:xfrm>
            <a:off x="9943479" y="3636413"/>
            <a:ext cx="228600" cy="467356"/>
          </a:xfrm>
          <a:prstGeom prst="downArrow">
            <a:avLst/>
          </a:prstGeom>
          <a:solidFill>
            <a:schemeClr val="accent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
        <p:nvSpPr>
          <p:cNvPr id="39" name="Isosceles Triangle 38"/>
          <p:cNvSpPr/>
          <p:nvPr/>
        </p:nvSpPr>
        <p:spPr bwMode="auto">
          <a:xfrm>
            <a:off x="9982200" y="6123004"/>
            <a:ext cx="152400" cy="152400"/>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
        <p:nvSpPr>
          <p:cNvPr id="40" name="Isosceles Triangle 39"/>
          <p:cNvSpPr/>
          <p:nvPr/>
        </p:nvSpPr>
        <p:spPr bwMode="auto">
          <a:xfrm>
            <a:off x="10134600" y="6275404"/>
            <a:ext cx="152400" cy="152400"/>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6357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9067800" y="3535226"/>
            <a:ext cx="1143000" cy="3116685"/>
          </a:xfrm>
          <a:prstGeom prst="rect">
            <a:avLst/>
          </a:prstGeom>
          <a:solidFill>
            <a:schemeClr val="bg1">
              <a:lumMod val="65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
        <p:nvSpPr>
          <p:cNvPr id="2" name="Content Placeholder 1"/>
          <p:cNvSpPr>
            <a:spLocks noGrp="1"/>
          </p:cNvSpPr>
          <p:nvPr>
            <p:ph idx="1"/>
          </p:nvPr>
        </p:nvSpPr>
        <p:spPr>
          <a:xfrm>
            <a:off x="609601" y="1112192"/>
            <a:ext cx="11175999" cy="4876799"/>
          </a:xfrm>
        </p:spPr>
        <p:txBody>
          <a:bodyPr/>
          <a:lstStyle/>
          <a:p>
            <a:pPr marL="0" lvl="0" indent="0">
              <a:spcBef>
                <a:spcPts val="0"/>
              </a:spcBef>
              <a:spcAft>
                <a:spcPts val="1200"/>
              </a:spcAft>
            </a:pPr>
            <a:r>
              <a:rPr lang="en-US" dirty="0" smtClean="0"/>
              <a:t>Installing &amp; Removing TTC’s</a:t>
            </a:r>
          </a:p>
          <a:p>
            <a:pPr marL="0" lvl="0" indent="0">
              <a:spcBef>
                <a:spcPts val="0"/>
              </a:spcBef>
              <a:spcAft>
                <a:spcPts val="1200"/>
              </a:spcAft>
            </a:pPr>
            <a:r>
              <a:rPr lang="en-US" b="0" dirty="0" smtClean="0">
                <a:solidFill>
                  <a:srgbClr val="00408D"/>
                </a:solidFill>
              </a:rPr>
              <a:t>When using trailer mounted TMA devices, the temporary traffic control devices should be removed with the flow of traffic due to the difficulty of backing the trailer mounted devices. </a:t>
            </a:r>
            <a:r>
              <a:rPr lang="en-US" b="0" dirty="0"/>
              <a:t> </a:t>
            </a:r>
          </a:p>
        </p:txBody>
      </p:sp>
      <p:sp>
        <p:nvSpPr>
          <p:cNvPr id="3" name="Title 2"/>
          <p:cNvSpPr>
            <a:spLocks noGrp="1"/>
          </p:cNvSpPr>
          <p:nvPr>
            <p:ph type="title"/>
          </p:nvPr>
        </p:nvSpPr>
        <p:spPr/>
        <p:txBody>
          <a:bodyPr/>
          <a:lstStyle/>
          <a:p>
            <a:r>
              <a:rPr lang="en-US" dirty="0"/>
              <a:t>CHAPTER 6G – Type of TTC Zone Activities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0929"/>
          <a:stretch/>
        </p:blipFill>
        <p:spPr>
          <a:xfrm>
            <a:off x="3812075" y="3266967"/>
            <a:ext cx="4693227" cy="2822864"/>
          </a:xfrm>
          <a:prstGeom prst="rect">
            <a:avLst/>
          </a:prstGeom>
        </p:spPr>
      </p:pic>
      <p:cxnSp>
        <p:nvCxnSpPr>
          <p:cNvPr id="7" name="Straight Connector 6"/>
          <p:cNvCxnSpPr/>
          <p:nvPr/>
        </p:nvCxnSpPr>
        <p:spPr bwMode="auto">
          <a:xfrm>
            <a:off x="9829800" y="3686025"/>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9448800" y="3686025"/>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9" name="Straight Connector 8"/>
          <p:cNvCxnSpPr/>
          <p:nvPr/>
        </p:nvCxnSpPr>
        <p:spPr bwMode="auto">
          <a:xfrm>
            <a:off x="9829800" y="4297249"/>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9448800" y="4297249"/>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9829800" y="4983049"/>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2" name="Straight Connector 11"/>
          <p:cNvCxnSpPr/>
          <p:nvPr/>
        </p:nvCxnSpPr>
        <p:spPr bwMode="auto">
          <a:xfrm>
            <a:off x="9448800" y="4983049"/>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3" name="Straight Connector 12"/>
          <p:cNvCxnSpPr/>
          <p:nvPr/>
        </p:nvCxnSpPr>
        <p:spPr bwMode="auto">
          <a:xfrm>
            <a:off x="9829800" y="5704410"/>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4" name="Straight Connector 13"/>
          <p:cNvCxnSpPr/>
          <p:nvPr/>
        </p:nvCxnSpPr>
        <p:spPr bwMode="auto">
          <a:xfrm>
            <a:off x="9448800" y="5704410"/>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a:off x="9448800" y="6388586"/>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cxnSp>
        <p:nvCxnSpPr>
          <p:cNvPr id="16" name="Straight Connector 15"/>
          <p:cNvCxnSpPr/>
          <p:nvPr/>
        </p:nvCxnSpPr>
        <p:spPr bwMode="auto">
          <a:xfrm>
            <a:off x="9829800" y="6388586"/>
            <a:ext cx="0" cy="171750"/>
          </a:xfrm>
          <a:prstGeom prst="line">
            <a:avLst/>
          </a:prstGeom>
          <a:solidFill>
            <a:schemeClr val="accent1"/>
          </a:solidFill>
          <a:ln w="15875" cap="flat" cmpd="sng" algn="ctr">
            <a:solidFill>
              <a:schemeClr val="bg1"/>
            </a:solidFill>
            <a:prstDash val="solid"/>
            <a:round/>
            <a:headEnd type="none" w="med" len="med"/>
            <a:tailEnd type="none" w="med" len="med"/>
          </a:ln>
          <a:effectLst/>
        </p:spPr>
      </p:cxnSp>
      <p:sp>
        <p:nvSpPr>
          <p:cNvPr id="17" name="Isosceles Triangle 16"/>
          <p:cNvSpPr/>
          <p:nvPr/>
        </p:nvSpPr>
        <p:spPr bwMode="auto">
          <a:xfrm>
            <a:off x="9753600" y="3951369"/>
            <a:ext cx="152400" cy="152400"/>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
        <p:nvSpPr>
          <p:cNvPr id="18" name="Isosceles Triangle 17"/>
          <p:cNvSpPr/>
          <p:nvPr/>
        </p:nvSpPr>
        <p:spPr bwMode="auto">
          <a:xfrm>
            <a:off x="9766570" y="4687443"/>
            <a:ext cx="152400" cy="152400"/>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
        <p:nvSpPr>
          <p:cNvPr id="19" name="Isosceles Triangle 18"/>
          <p:cNvSpPr/>
          <p:nvPr/>
        </p:nvSpPr>
        <p:spPr bwMode="auto">
          <a:xfrm>
            <a:off x="9791079" y="5288812"/>
            <a:ext cx="152400" cy="152400"/>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
        <p:nvSpPr>
          <p:cNvPr id="20" name="Isosceles Triangle 19"/>
          <p:cNvSpPr/>
          <p:nvPr/>
        </p:nvSpPr>
        <p:spPr bwMode="auto">
          <a:xfrm>
            <a:off x="9829800" y="5970604"/>
            <a:ext cx="152400" cy="152400"/>
          </a:xfrm>
          <a:prstGeom prst="triangl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
        <p:nvSpPr>
          <p:cNvPr id="25" name="Down Arrow 24"/>
          <p:cNvSpPr/>
          <p:nvPr/>
        </p:nvSpPr>
        <p:spPr bwMode="auto">
          <a:xfrm rot="10800000">
            <a:off x="9918780" y="6127438"/>
            <a:ext cx="253109" cy="417745"/>
          </a:xfrm>
          <a:prstGeom prst="downArrow">
            <a:avLst/>
          </a:prstGeom>
          <a:solidFill>
            <a:schemeClr val="accent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32760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112192"/>
            <a:ext cx="11175999" cy="4876799"/>
          </a:xfrm>
        </p:spPr>
        <p:txBody>
          <a:bodyPr/>
          <a:lstStyle/>
          <a:p>
            <a:pPr marL="0" lvl="0" indent="0">
              <a:spcBef>
                <a:spcPts val="0"/>
              </a:spcBef>
              <a:spcAft>
                <a:spcPts val="1200"/>
              </a:spcAft>
            </a:pPr>
            <a:r>
              <a:rPr lang="en-US" dirty="0" smtClean="0"/>
              <a:t>Removing </a:t>
            </a:r>
            <a:r>
              <a:rPr lang="en-US" dirty="0" smtClean="0"/>
              <a:t>TTC’s w/ Trailer Mounted TMAs</a:t>
            </a:r>
          </a:p>
          <a:p>
            <a:pPr marL="0" lvl="0" indent="0">
              <a:spcBef>
                <a:spcPts val="0"/>
              </a:spcBef>
              <a:spcAft>
                <a:spcPts val="1200"/>
              </a:spcAft>
            </a:pPr>
            <a:r>
              <a:rPr lang="en-US" dirty="0" smtClean="0">
                <a:solidFill>
                  <a:srgbClr val="00408D"/>
                </a:solidFill>
              </a:rPr>
              <a:t>TTC Devices Should Be Removed With Flow Of Traffic</a:t>
            </a:r>
          </a:p>
          <a:p>
            <a:pPr marL="457200" lvl="1" indent="-233363">
              <a:spcBef>
                <a:spcPts val="0"/>
              </a:spcBef>
              <a:spcAft>
                <a:spcPts val="1200"/>
              </a:spcAft>
              <a:buFont typeface="Arial" panose="020B0604020202020204" pitchFamily="34" charset="0"/>
              <a:buChar char="•"/>
            </a:pPr>
            <a:r>
              <a:rPr lang="en-US" sz="2500" b="0" dirty="0" smtClean="0">
                <a:solidFill>
                  <a:srgbClr val="FE5815"/>
                </a:solidFill>
              </a:rPr>
              <a:t>To assist with moving traffic over during the removal operation, leave the arrow board operating.  </a:t>
            </a:r>
          </a:p>
          <a:p>
            <a:pPr marL="457200" lvl="1" indent="-233363">
              <a:spcBef>
                <a:spcPts val="0"/>
              </a:spcBef>
              <a:spcAft>
                <a:spcPts val="1200"/>
              </a:spcAft>
              <a:buFont typeface="Arial" panose="020B0604020202020204" pitchFamily="34" charset="0"/>
              <a:buChar char="•"/>
            </a:pPr>
            <a:r>
              <a:rPr lang="en-US" sz="2500" b="0" dirty="0" smtClean="0">
                <a:solidFill>
                  <a:srgbClr val="FE5815"/>
                </a:solidFill>
              </a:rPr>
              <a:t>Remove the channelizing devices with the flow of traffic starting at the merging taper and continue to remove the remaining channelizing devices through the termination area.  Remove the END ROAD WORK sign adjacent to the lane </a:t>
            </a:r>
          </a:p>
          <a:p>
            <a:pPr marL="457200" lvl="1" indent="-233363">
              <a:spcBef>
                <a:spcPts val="0"/>
              </a:spcBef>
              <a:spcAft>
                <a:spcPts val="1200"/>
              </a:spcAft>
              <a:buFont typeface="Arial" panose="020B0604020202020204" pitchFamily="34" charset="0"/>
              <a:buChar char="•"/>
            </a:pPr>
            <a:r>
              <a:rPr lang="en-US" sz="2500" b="0" dirty="0" smtClean="0">
                <a:solidFill>
                  <a:srgbClr val="FE5815"/>
                </a:solidFill>
              </a:rPr>
              <a:t>Remove the advanced warning signs </a:t>
            </a:r>
          </a:p>
          <a:p>
            <a:pPr marL="457200" lvl="1" indent="-233363">
              <a:spcBef>
                <a:spcPts val="0"/>
              </a:spcBef>
              <a:spcAft>
                <a:spcPts val="1800"/>
              </a:spcAft>
              <a:buFont typeface="Arial" panose="020B0604020202020204" pitchFamily="34" charset="0"/>
              <a:buChar char="•"/>
            </a:pPr>
            <a:r>
              <a:rPr lang="en-US" sz="2500" b="0" dirty="0" smtClean="0">
                <a:solidFill>
                  <a:srgbClr val="FE5815"/>
                </a:solidFill>
              </a:rPr>
              <a:t>Remove the arrow board and its delineation</a:t>
            </a:r>
          </a:p>
          <a:p>
            <a:r>
              <a:rPr lang="en-US" dirty="0"/>
              <a:t> </a:t>
            </a:r>
          </a:p>
        </p:txBody>
      </p:sp>
      <p:sp>
        <p:nvSpPr>
          <p:cNvPr id="3" name="Title 2"/>
          <p:cNvSpPr>
            <a:spLocks noGrp="1"/>
          </p:cNvSpPr>
          <p:nvPr>
            <p:ph type="title"/>
          </p:nvPr>
        </p:nvSpPr>
        <p:spPr/>
        <p:txBody>
          <a:bodyPr/>
          <a:lstStyle/>
          <a:p>
            <a:r>
              <a:rPr lang="en-US" dirty="0"/>
              <a:t>CHAPTER 6G – Type of TTC Zone Activities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spTree>
    <p:extLst>
      <p:ext uri="{BB962C8B-B14F-4D97-AF65-F5344CB8AC3E}">
        <p14:creationId xmlns:p14="http://schemas.microsoft.com/office/powerpoint/2010/main" val="390160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sp>
        <p:nvSpPr>
          <p:cNvPr id="5" name="Content Placeholder 1"/>
          <p:cNvSpPr>
            <a:spLocks noGrp="1"/>
          </p:cNvSpPr>
          <p:nvPr>
            <p:ph idx="1"/>
          </p:nvPr>
        </p:nvSpPr>
        <p:spPr>
          <a:xfrm>
            <a:off x="609601" y="1219200"/>
            <a:ext cx="11175999" cy="4876799"/>
          </a:xfrm>
        </p:spPr>
        <p:txBody>
          <a:bodyPr/>
          <a:lstStyle/>
          <a:p>
            <a:pPr marL="0" lvl="0" indent="0">
              <a:spcBef>
                <a:spcPts val="0"/>
              </a:spcBef>
              <a:spcAft>
                <a:spcPts val="1800"/>
              </a:spcAft>
            </a:pPr>
            <a:r>
              <a:rPr lang="en-US" u="sng" dirty="0"/>
              <a:t>Use of Law Enforcement in Work </a:t>
            </a:r>
            <a:r>
              <a:rPr lang="en-US" u="sng" dirty="0" smtClean="0"/>
              <a:t>Zones</a:t>
            </a:r>
          </a:p>
          <a:p>
            <a:pPr marL="0" indent="0">
              <a:spcBef>
                <a:spcPts val="0"/>
              </a:spcBef>
              <a:spcAft>
                <a:spcPts val="600"/>
              </a:spcAft>
            </a:pPr>
            <a:r>
              <a:rPr lang="en-US" dirty="0">
                <a:solidFill>
                  <a:schemeClr val="accent4"/>
                </a:solidFill>
              </a:rPr>
              <a:t>The use of law enforcement personnel in </a:t>
            </a:r>
            <a:r>
              <a:rPr lang="en-US" dirty="0" smtClean="0">
                <a:solidFill>
                  <a:schemeClr val="accent4"/>
                </a:solidFill>
              </a:rPr>
              <a:t>WZs helps w/ speed </a:t>
            </a:r>
            <a:r>
              <a:rPr lang="en-US" dirty="0">
                <a:solidFill>
                  <a:schemeClr val="accent4"/>
                </a:solidFill>
              </a:rPr>
              <a:t>compliance and increases driver awareness to </a:t>
            </a:r>
            <a:r>
              <a:rPr lang="en-US" dirty="0" smtClean="0">
                <a:solidFill>
                  <a:schemeClr val="accent4"/>
                </a:solidFill>
              </a:rPr>
              <a:t>WZ </a:t>
            </a:r>
            <a:r>
              <a:rPr lang="en-US" dirty="0">
                <a:solidFill>
                  <a:schemeClr val="accent4"/>
                </a:solidFill>
              </a:rPr>
              <a:t>conditions</a:t>
            </a:r>
            <a:endParaRPr lang="en-US" u="sng" dirty="0" smtClean="0">
              <a:solidFill>
                <a:schemeClr val="accent4"/>
              </a:solidFill>
            </a:endParaRPr>
          </a:p>
          <a:p>
            <a:pPr marL="457200" indent="-223838">
              <a:buFont typeface="Arial" panose="020B0604020202020204" pitchFamily="34" charset="0"/>
              <a:buChar char="•"/>
            </a:pPr>
            <a:r>
              <a:rPr lang="en-US" sz="2500" b="0" dirty="0"/>
              <a:t>The use of law enforcement personnel is an enhancement to the typical temporary traffic control applications shown in this manual and shall not be used as a substitution or replacement for temporary traffic control devices.  </a:t>
            </a:r>
          </a:p>
          <a:p>
            <a:pPr marL="457200" indent="-223838">
              <a:buFont typeface="Arial" panose="020B0604020202020204" pitchFamily="34" charset="0"/>
              <a:buChar char="•"/>
            </a:pPr>
            <a:r>
              <a:rPr lang="en-US" sz="2500" b="0" dirty="0" smtClean="0"/>
              <a:t>When </a:t>
            </a:r>
            <a:r>
              <a:rPr lang="en-US" sz="2500" b="0" dirty="0"/>
              <a:t>used in a mobile operation and installing/removing temporary traffic control devices, law enforcement vehicles shall be protected by a shadow vehicle. </a:t>
            </a:r>
          </a:p>
        </p:txBody>
      </p:sp>
      <p:sp>
        <p:nvSpPr>
          <p:cNvPr id="6" name="Title 2"/>
          <p:cNvSpPr>
            <a:spLocks noGrp="1"/>
          </p:cNvSpPr>
          <p:nvPr>
            <p:ph type="title"/>
          </p:nvPr>
        </p:nvSpPr>
        <p:spPr>
          <a:xfrm>
            <a:off x="609600" y="533400"/>
            <a:ext cx="11176000" cy="533400"/>
          </a:xfrm>
        </p:spPr>
        <p:txBody>
          <a:bodyPr/>
          <a:lstStyle/>
          <a:p>
            <a:r>
              <a:rPr lang="en-US" dirty="0"/>
              <a:t>CHAPTER </a:t>
            </a:r>
            <a:r>
              <a:rPr lang="en-US" dirty="0" smtClean="0"/>
              <a:t>6G – </a:t>
            </a:r>
            <a:r>
              <a:rPr lang="en-US" dirty="0"/>
              <a:t>Type of TTC Zone Activities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4030" y="914400"/>
            <a:ext cx="2361570" cy="826550"/>
          </a:xfrm>
          <a:prstGeom prst="rect">
            <a:avLst/>
          </a:prstGeom>
        </p:spPr>
      </p:pic>
    </p:spTree>
    <p:extLst>
      <p:ext uri="{BB962C8B-B14F-4D97-AF65-F5344CB8AC3E}">
        <p14:creationId xmlns:p14="http://schemas.microsoft.com/office/powerpoint/2010/main" val="158167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813168245"/>
              </p:ext>
            </p:extLst>
          </p:nvPr>
        </p:nvGraphicFramePr>
        <p:xfrm>
          <a:off x="990597" y="1371604"/>
          <a:ext cx="10363205" cy="4882545"/>
        </p:xfrm>
        <a:graphic>
          <a:graphicData uri="http://schemas.openxmlformats.org/drawingml/2006/table">
            <a:tbl>
              <a:tblPr firstRow="1" firstCol="1" bandRow="1">
                <a:tableStyleId>{5C22544A-7EE6-4342-B048-85BDC9FD1C3A}</a:tableStyleId>
              </a:tblPr>
              <a:tblGrid>
                <a:gridCol w="2882582">
                  <a:extLst>
                    <a:ext uri="{9D8B030D-6E8A-4147-A177-3AD203B41FA5}">
                      <a16:colId xmlns:a16="http://schemas.microsoft.com/office/drawing/2014/main" val="528773458"/>
                    </a:ext>
                  </a:extLst>
                </a:gridCol>
                <a:gridCol w="697115">
                  <a:extLst>
                    <a:ext uri="{9D8B030D-6E8A-4147-A177-3AD203B41FA5}">
                      <a16:colId xmlns:a16="http://schemas.microsoft.com/office/drawing/2014/main" val="1684156650"/>
                    </a:ext>
                  </a:extLst>
                </a:gridCol>
                <a:gridCol w="785458">
                  <a:extLst>
                    <a:ext uri="{9D8B030D-6E8A-4147-A177-3AD203B41FA5}">
                      <a16:colId xmlns:a16="http://schemas.microsoft.com/office/drawing/2014/main" val="1689927528"/>
                    </a:ext>
                  </a:extLst>
                </a:gridCol>
                <a:gridCol w="714053">
                  <a:extLst>
                    <a:ext uri="{9D8B030D-6E8A-4147-A177-3AD203B41FA5}">
                      <a16:colId xmlns:a16="http://schemas.microsoft.com/office/drawing/2014/main" val="1483247768"/>
                    </a:ext>
                  </a:extLst>
                </a:gridCol>
                <a:gridCol w="642649">
                  <a:extLst>
                    <a:ext uri="{9D8B030D-6E8A-4147-A177-3AD203B41FA5}">
                      <a16:colId xmlns:a16="http://schemas.microsoft.com/office/drawing/2014/main" val="3041725737"/>
                    </a:ext>
                  </a:extLst>
                </a:gridCol>
                <a:gridCol w="642649">
                  <a:extLst>
                    <a:ext uri="{9D8B030D-6E8A-4147-A177-3AD203B41FA5}">
                      <a16:colId xmlns:a16="http://schemas.microsoft.com/office/drawing/2014/main" val="1165622516"/>
                    </a:ext>
                  </a:extLst>
                </a:gridCol>
                <a:gridCol w="642649">
                  <a:extLst>
                    <a:ext uri="{9D8B030D-6E8A-4147-A177-3AD203B41FA5}">
                      <a16:colId xmlns:a16="http://schemas.microsoft.com/office/drawing/2014/main" val="1974107243"/>
                    </a:ext>
                  </a:extLst>
                </a:gridCol>
                <a:gridCol w="571243">
                  <a:extLst>
                    <a:ext uri="{9D8B030D-6E8A-4147-A177-3AD203B41FA5}">
                      <a16:colId xmlns:a16="http://schemas.microsoft.com/office/drawing/2014/main" val="1212798557"/>
                    </a:ext>
                  </a:extLst>
                </a:gridCol>
                <a:gridCol w="571243">
                  <a:extLst>
                    <a:ext uri="{9D8B030D-6E8A-4147-A177-3AD203B41FA5}">
                      <a16:colId xmlns:a16="http://schemas.microsoft.com/office/drawing/2014/main" val="3848751095"/>
                    </a:ext>
                  </a:extLst>
                </a:gridCol>
                <a:gridCol w="642649">
                  <a:extLst>
                    <a:ext uri="{9D8B030D-6E8A-4147-A177-3AD203B41FA5}">
                      <a16:colId xmlns:a16="http://schemas.microsoft.com/office/drawing/2014/main" val="1165301085"/>
                    </a:ext>
                  </a:extLst>
                </a:gridCol>
                <a:gridCol w="499837">
                  <a:extLst>
                    <a:ext uri="{9D8B030D-6E8A-4147-A177-3AD203B41FA5}">
                      <a16:colId xmlns:a16="http://schemas.microsoft.com/office/drawing/2014/main" val="470898430"/>
                    </a:ext>
                  </a:extLst>
                </a:gridCol>
                <a:gridCol w="1071078">
                  <a:extLst>
                    <a:ext uri="{9D8B030D-6E8A-4147-A177-3AD203B41FA5}">
                      <a16:colId xmlns:a16="http://schemas.microsoft.com/office/drawing/2014/main" val="1287682091"/>
                    </a:ext>
                  </a:extLst>
                </a:gridCol>
              </a:tblGrid>
              <a:tr h="335056">
                <a:tc>
                  <a:txBody>
                    <a:bodyPr/>
                    <a:lstStyle/>
                    <a:p>
                      <a:pPr marL="0" marR="0">
                        <a:spcBef>
                          <a:spcPts val="0"/>
                        </a:spcBef>
                        <a:spcAft>
                          <a:spcPts val="0"/>
                        </a:spcAft>
                      </a:pPr>
                      <a:r>
                        <a:rPr lang="en-US" sz="1100" dirty="0">
                          <a:effectLst/>
                        </a:rPr>
                        <a:t>Posted Speed (mph)</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extLst>
                  <a:ext uri="{0D108BD9-81ED-4DB2-BD59-A6C34878D82A}">
                    <a16:rowId xmlns:a16="http://schemas.microsoft.com/office/drawing/2014/main" val="262002413"/>
                  </a:ext>
                </a:extLst>
              </a:tr>
              <a:tr h="438515">
                <a:tc>
                  <a:txBody>
                    <a:bodyPr/>
                    <a:lstStyle/>
                    <a:p>
                      <a:pPr marL="0" marR="0">
                        <a:spcBef>
                          <a:spcPts val="0"/>
                        </a:spcBef>
                        <a:spcAft>
                          <a:spcPts val="0"/>
                        </a:spcAft>
                      </a:pPr>
                      <a:r>
                        <a:rPr lang="en-US" sz="1100" dirty="0">
                          <a:effectLst/>
                        </a:rPr>
                        <a:t>2 Lane Major Road</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225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280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335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390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445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500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555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610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720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775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extLst>
                  <a:ext uri="{0D108BD9-81ED-4DB2-BD59-A6C34878D82A}">
                    <a16:rowId xmlns:a16="http://schemas.microsoft.com/office/drawing/2014/main" val="4262900746"/>
                  </a:ext>
                </a:extLst>
              </a:tr>
              <a:tr h="438515">
                <a:tc>
                  <a:txBody>
                    <a:bodyPr/>
                    <a:lstStyle/>
                    <a:p>
                      <a:pPr marL="0" marR="0">
                        <a:spcBef>
                          <a:spcPts val="0"/>
                        </a:spcBef>
                        <a:spcAft>
                          <a:spcPts val="0"/>
                        </a:spcAft>
                      </a:pPr>
                      <a:r>
                        <a:rPr lang="en-US" sz="1100" dirty="0">
                          <a:effectLst/>
                        </a:rPr>
                        <a:t>Left Turn, 3-4 Lane Road (Undivided)</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250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315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375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440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500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625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690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750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815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875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extLst>
                  <a:ext uri="{0D108BD9-81ED-4DB2-BD59-A6C34878D82A}">
                    <a16:rowId xmlns:a16="http://schemas.microsoft.com/office/drawing/2014/main" val="3007865692"/>
                  </a:ext>
                </a:extLst>
              </a:tr>
              <a:tr h="438515">
                <a:tc>
                  <a:txBody>
                    <a:bodyPr/>
                    <a:lstStyle/>
                    <a:p>
                      <a:pPr marL="0" marR="0">
                        <a:spcBef>
                          <a:spcPts val="0"/>
                        </a:spcBef>
                        <a:spcAft>
                          <a:spcPts val="0"/>
                        </a:spcAft>
                      </a:pPr>
                      <a:r>
                        <a:rPr lang="en-US" sz="1100" dirty="0">
                          <a:effectLst/>
                        </a:rPr>
                        <a:t>Right Turn, 3-4 Lane Road (Undivided)</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240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295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355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415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475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530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590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650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710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825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extLst>
                  <a:ext uri="{0D108BD9-81ED-4DB2-BD59-A6C34878D82A}">
                    <a16:rowId xmlns:a16="http://schemas.microsoft.com/office/drawing/2014/main" val="3823076529"/>
                  </a:ext>
                </a:extLst>
              </a:tr>
              <a:tr h="438515">
                <a:tc>
                  <a:txBody>
                    <a:bodyPr/>
                    <a:lstStyle/>
                    <a:p>
                      <a:pPr marL="0" marR="0">
                        <a:spcBef>
                          <a:spcPts val="0"/>
                        </a:spcBef>
                        <a:spcAft>
                          <a:spcPts val="0"/>
                        </a:spcAft>
                      </a:pPr>
                      <a:r>
                        <a:rPr lang="en-US" sz="1100" dirty="0">
                          <a:effectLst/>
                        </a:rPr>
                        <a:t>Left Turn, 4 Lane Road (Divided-18' Median)</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275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340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410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480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545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615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680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750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820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885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955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extLst>
                  <a:ext uri="{0D108BD9-81ED-4DB2-BD59-A6C34878D82A}">
                    <a16:rowId xmlns:a16="http://schemas.microsoft.com/office/drawing/2014/main" val="1277673981"/>
                  </a:ext>
                </a:extLst>
              </a:tr>
              <a:tr h="438515">
                <a:tc>
                  <a:txBody>
                    <a:bodyPr/>
                    <a:lstStyle/>
                    <a:p>
                      <a:pPr marL="0" marR="0">
                        <a:spcBef>
                          <a:spcPts val="0"/>
                        </a:spcBef>
                        <a:spcAft>
                          <a:spcPts val="0"/>
                        </a:spcAft>
                      </a:pPr>
                      <a:r>
                        <a:rPr lang="en-US" sz="1100" dirty="0">
                          <a:effectLst/>
                        </a:rPr>
                        <a:t>Right Turn, 4 Lane Road (Divided-18' Median)</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240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295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355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415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475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530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590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650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710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825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extLst>
                  <a:ext uri="{0D108BD9-81ED-4DB2-BD59-A6C34878D82A}">
                    <a16:rowId xmlns:a16="http://schemas.microsoft.com/office/drawing/2014/main" val="956684635"/>
                  </a:ext>
                </a:extLst>
              </a:tr>
              <a:tr h="438515">
                <a:tc>
                  <a:txBody>
                    <a:bodyPr/>
                    <a:lstStyle/>
                    <a:p>
                      <a:pPr marL="0" marR="0">
                        <a:spcBef>
                          <a:spcPts val="0"/>
                        </a:spcBef>
                        <a:spcAft>
                          <a:spcPts val="0"/>
                        </a:spcAft>
                      </a:pPr>
                      <a:r>
                        <a:rPr lang="en-US" sz="1100" dirty="0">
                          <a:effectLst/>
                        </a:rPr>
                        <a:t>Left Turn, 5 Lane Road (2-Way Turn Lane)</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335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400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530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600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730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800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860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930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extLst>
                  <a:ext uri="{0D108BD9-81ED-4DB2-BD59-A6C34878D82A}">
                    <a16:rowId xmlns:a16="http://schemas.microsoft.com/office/drawing/2014/main" val="2575690047"/>
                  </a:ext>
                </a:extLst>
              </a:tr>
              <a:tr h="438515">
                <a:tc>
                  <a:txBody>
                    <a:bodyPr/>
                    <a:lstStyle/>
                    <a:p>
                      <a:pPr marL="0" marR="0">
                        <a:spcBef>
                          <a:spcPts val="0"/>
                        </a:spcBef>
                        <a:spcAft>
                          <a:spcPts val="0"/>
                        </a:spcAft>
                      </a:pPr>
                      <a:r>
                        <a:rPr lang="en-US" sz="1100" dirty="0">
                          <a:effectLst/>
                        </a:rPr>
                        <a:t>Right Turn, 5 Lane Road (2-Way Turn Lane)</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250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315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375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440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500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625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690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750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815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875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extLst>
                  <a:ext uri="{0D108BD9-81ED-4DB2-BD59-A6C34878D82A}">
                    <a16:rowId xmlns:a16="http://schemas.microsoft.com/office/drawing/2014/main" val="1236236155"/>
                  </a:ext>
                </a:extLst>
              </a:tr>
              <a:tr h="584688">
                <a:tc>
                  <a:txBody>
                    <a:bodyPr/>
                    <a:lstStyle/>
                    <a:p>
                      <a:pPr marL="0" marR="0">
                        <a:spcBef>
                          <a:spcPts val="0"/>
                        </a:spcBef>
                        <a:spcAft>
                          <a:spcPts val="0"/>
                        </a:spcAft>
                      </a:pPr>
                      <a:r>
                        <a:rPr lang="en-US" sz="1100" dirty="0">
                          <a:effectLst/>
                        </a:rPr>
                        <a:t>Left Turn, 6 Lane Road (Divided-18' Median)</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290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360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430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505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575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645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720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790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860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935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1005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extLst>
                  <a:ext uri="{0D108BD9-81ED-4DB2-BD59-A6C34878D82A}">
                    <a16:rowId xmlns:a16="http://schemas.microsoft.com/office/drawing/2014/main" val="2552189941"/>
                  </a:ext>
                </a:extLst>
              </a:tr>
              <a:tr h="438515">
                <a:tc>
                  <a:txBody>
                    <a:bodyPr/>
                    <a:lstStyle/>
                    <a:p>
                      <a:pPr marL="0" marR="0">
                        <a:spcBef>
                          <a:spcPts val="0"/>
                        </a:spcBef>
                        <a:spcAft>
                          <a:spcPts val="0"/>
                        </a:spcAft>
                      </a:pPr>
                      <a:r>
                        <a:rPr lang="en-US" sz="1100" dirty="0">
                          <a:effectLst/>
                        </a:rPr>
                        <a:t>Right Turn, 6 Lane Road (Divided-18' Median)</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250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315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375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440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500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625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690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750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815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875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extLst>
                  <a:ext uri="{0D108BD9-81ED-4DB2-BD59-A6C34878D82A}">
                    <a16:rowId xmlns:a16="http://schemas.microsoft.com/office/drawing/2014/main" val="2563513764"/>
                  </a:ext>
                </a:extLst>
              </a:tr>
              <a:tr h="454681">
                <a:tc>
                  <a:txBody>
                    <a:bodyPr/>
                    <a:lstStyle/>
                    <a:p>
                      <a:pPr marL="0" marR="0">
                        <a:spcBef>
                          <a:spcPts val="0"/>
                        </a:spcBef>
                        <a:spcAft>
                          <a:spcPts val="0"/>
                        </a:spcAft>
                      </a:pPr>
                      <a:r>
                        <a:rPr lang="en-US" sz="1100" dirty="0">
                          <a:effectLst/>
                        </a:rPr>
                        <a:t>Right Turn, (No Left Turns Allowed or Physically Restricted)</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210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260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310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365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415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465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515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570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620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670</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tc>
                  <a:txBody>
                    <a:bodyPr/>
                    <a:lstStyle/>
                    <a:p>
                      <a:pPr marL="0" marR="0" algn="ctr">
                        <a:spcBef>
                          <a:spcPts val="0"/>
                        </a:spcBef>
                        <a:spcAft>
                          <a:spcPts val="0"/>
                        </a:spcAft>
                      </a:pPr>
                      <a:r>
                        <a:rPr lang="en-US" sz="1100" dirty="0">
                          <a:effectLst/>
                        </a:rPr>
                        <a:t>725</a:t>
                      </a:r>
                      <a:endParaRPr lang="en-US" sz="1200" dirty="0">
                        <a:effectLst/>
                        <a:latin typeface="Times New Roman" panose="02020603050405020304" pitchFamily="18" charset="0"/>
                        <a:ea typeface="Times New Roman" panose="02020603050405020304" pitchFamily="18" charset="0"/>
                      </a:endParaRPr>
                    </a:p>
                  </a:txBody>
                  <a:tcPr marL="67045" marR="67045" marT="0" marB="0" anchor="ctr"/>
                </a:tc>
                <a:extLst>
                  <a:ext uri="{0D108BD9-81ED-4DB2-BD59-A6C34878D82A}">
                    <a16:rowId xmlns:a16="http://schemas.microsoft.com/office/drawing/2014/main" val="4071891924"/>
                  </a:ext>
                </a:extLst>
              </a:tr>
            </a:tbl>
          </a:graphicData>
        </a:graphic>
      </p:graphicFrame>
      <p:sp>
        <p:nvSpPr>
          <p:cNvPr id="3" name="Title 2"/>
          <p:cNvSpPr>
            <a:spLocks noGrp="1"/>
          </p:cNvSpPr>
          <p:nvPr>
            <p:ph type="title"/>
          </p:nvPr>
        </p:nvSpPr>
        <p:spPr>
          <a:xfrm>
            <a:off x="533400" y="735111"/>
            <a:ext cx="11176000" cy="533400"/>
          </a:xfrm>
        </p:spPr>
        <p:txBody>
          <a:bodyPr/>
          <a:lstStyle/>
          <a:p>
            <a:r>
              <a:rPr lang="en-US" sz="2800" dirty="0" smtClean="0"/>
              <a:t>REVISED TABLE 6G-1, INTERSECTION SIGHT DISTANCE (ISD) IN FEET FOR CONSTRUCTION ENTRANCES</a:t>
            </a:r>
            <a:r>
              <a:rPr lang="en-US" dirty="0"/>
              <a:t/>
            </a:r>
            <a:br>
              <a:rPr lang="en-US" dirty="0"/>
            </a:b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spTree>
    <p:extLst>
      <p:ext uri="{BB962C8B-B14F-4D97-AF65-F5344CB8AC3E}">
        <p14:creationId xmlns:p14="http://schemas.microsoft.com/office/powerpoint/2010/main" val="45623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7585"/>
            <a:ext cx="5029200" cy="3390615"/>
          </a:xfrm>
        </p:spPr>
        <p:txBody>
          <a:bodyPr/>
          <a:lstStyle/>
          <a:p>
            <a:pPr marL="0" indent="0"/>
            <a:r>
              <a:rPr lang="en-US" dirty="0" smtClean="0"/>
              <a:t>TTC-11 – TTC-13</a:t>
            </a:r>
          </a:p>
          <a:p>
            <a:pPr marL="457200" lvl="1" indent="-233363">
              <a:buFont typeface="Arial" panose="020B0604020202020204" pitchFamily="34" charset="0"/>
              <a:buChar char="•"/>
            </a:pPr>
            <a:r>
              <a:rPr lang="en-US" sz="2600" b="0" dirty="0" smtClean="0"/>
              <a:t>To reduce the number of TMA strikes, shadow Vehicle 2 in the first lane in these typical applications is moved over to straddle the edge line.</a:t>
            </a:r>
          </a:p>
        </p:txBody>
      </p:sp>
      <p:sp>
        <p:nvSpPr>
          <p:cNvPr id="3" name="Title 2"/>
          <p:cNvSpPr>
            <a:spLocks noGrp="1"/>
          </p:cNvSpPr>
          <p:nvPr>
            <p:ph type="title"/>
          </p:nvPr>
        </p:nvSpPr>
        <p:spPr/>
        <p:txBody>
          <a:bodyPr/>
          <a:lstStyle/>
          <a:p>
            <a:r>
              <a:rPr lang="en-US" dirty="0" smtClean="0"/>
              <a:t>CHAPTER 6H – Typical Applications</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6709" b="6077"/>
          <a:stretch/>
        </p:blipFill>
        <p:spPr>
          <a:xfrm>
            <a:off x="6629400" y="1233265"/>
            <a:ext cx="4464628" cy="5039003"/>
          </a:xfrm>
          <a:prstGeom prst="rect">
            <a:avLst/>
          </a:prstGeom>
        </p:spPr>
      </p:pic>
    </p:spTree>
    <p:extLst>
      <p:ext uri="{BB962C8B-B14F-4D97-AF65-F5344CB8AC3E}">
        <p14:creationId xmlns:p14="http://schemas.microsoft.com/office/powerpoint/2010/main" val="21636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1"/>
            <a:ext cx="11328400" cy="4800600"/>
          </a:xfrm>
        </p:spPr>
        <p:txBody>
          <a:bodyPr/>
          <a:lstStyle/>
          <a:p>
            <a:pPr marL="0" indent="0">
              <a:spcBef>
                <a:spcPts val="0"/>
              </a:spcBef>
              <a:spcAft>
                <a:spcPts val="600"/>
              </a:spcAft>
            </a:pPr>
            <a:r>
              <a:rPr lang="en-US" dirty="0" smtClean="0"/>
              <a:t>TTC-14 - Moving/Mobile Operation on a Two-lane Roadway</a:t>
            </a:r>
          </a:p>
          <a:p>
            <a:pPr marL="574675" lvl="1" indent="-350838">
              <a:spcBef>
                <a:spcPts val="0"/>
              </a:spcBef>
              <a:spcAft>
                <a:spcPts val="1800"/>
              </a:spcAft>
              <a:buFont typeface="Arial" panose="020B0604020202020204" pitchFamily="34" charset="0"/>
              <a:buChar char="•"/>
            </a:pPr>
            <a:r>
              <a:rPr lang="en-US" sz="2600" b="0" dirty="0" smtClean="0"/>
              <a:t>Each vehicle shall have radio communications </a:t>
            </a:r>
          </a:p>
          <a:p>
            <a:pPr marL="0" lvl="1" indent="0">
              <a:spcBef>
                <a:spcPts val="0"/>
              </a:spcBef>
              <a:spcAft>
                <a:spcPts val="1800"/>
              </a:spcAft>
            </a:pPr>
            <a:r>
              <a:rPr lang="en-US" sz="2800" dirty="0" smtClean="0">
                <a:solidFill>
                  <a:srgbClr val="FE5815"/>
                </a:solidFill>
                <a:cs typeface="+mn-cs"/>
              </a:rPr>
              <a:t>TTC-15 </a:t>
            </a:r>
            <a:r>
              <a:rPr lang="en-US" sz="2800" dirty="0">
                <a:solidFill>
                  <a:srgbClr val="FE5815"/>
                </a:solidFill>
                <a:cs typeface="+mn-cs"/>
              </a:rPr>
              <a:t>- </a:t>
            </a:r>
            <a:r>
              <a:rPr lang="en-US" sz="2800" dirty="0" smtClean="0">
                <a:solidFill>
                  <a:srgbClr val="FE5815"/>
                </a:solidFill>
                <a:cs typeface="+mn-cs"/>
              </a:rPr>
              <a:t>Short Duration Operation on a Multi-lane Roadway</a:t>
            </a:r>
          </a:p>
          <a:p>
            <a:pPr marL="574675" lvl="1" indent="-350838">
              <a:spcBef>
                <a:spcPts val="0"/>
              </a:spcBef>
              <a:spcAft>
                <a:spcPts val="1200"/>
              </a:spcAft>
              <a:buFont typeface="Arial" panose="020B0604020202020204" pitchFamily="34" charset="0"/>
              <a:buChar char="•"/>
            </a:pPr>
            <a:r>
              <a:rPr lang="en-US" sz="2600" b="0" dirty="0" smtClean="0"/>
              <a:t>A PCMS should be used when signs cannot be dual indicated</a:t>
            </a:r>
          </a:p>
          <a:p>
            <a:pPr marL="574675" lvl="1" indent="-350838">
              <a:spcBef>
                <a:spcPts val="0"/>
              </a:spcBef>
              <a:spcAft>
                <a:spcPts val="1800"/>
              </a:spcAft>
              <a:buFont typeface="Arial" panose="020B0604020202020204" pitchFamily="34" charset="0"/>
              <a:buChar char="•"/>
            </a:pPr>
            <a:r>
              <a:rPr lang="en-US" sz="2600" b="0" dirty="0" smtClean="0"/>
              <a:t>Added a note for the use of a TMA </a:t>
            </a:r>
          </a:p>
          <a:p>
            <a:pPr marL="0" lvl="1" indent="0">
              <a:spcBef>
                <a:spcPts val="0"/>
              </a:spcBef>
              <a:spcAft>
                <a:spcPts val="600"/>
              </a:spcAft>
            </a:pPr>
            <a:r>
              <a:rPr lang="en-US" sz="2800" dirty="0" smtClean="0">
                <a:solidFill>
                  <a:srgbClr val="FE5815"/>
                </a:solidFill>
                <a:cs typeface="+mn-cs"/>
              </a:rPr>
              <a:t>TTC-22 </a:t>
            </a:r>
            <a:r>
              <a:rPr lang="en-US" sz="2800" dirty="0">
                <a:solidFill>
                  <a:srgbClr val="FE5815"/>
                </a:solidFill>
                <a:cs typeface="+mn-cs"/>
              </a:rPr>
              <a:t>- </a:t>
            </a:r>
            <a:r>
              <a:rPr lang="en-US" sz="2800" dirty="0" smtClean="0">
                <a:solidFill>
                  <a:srgbClr val="FE5815"/>
                </a:solidFill>
                <a:cs typeface="+mn-cs"/>
              </a:rPr>
              <a:t>Right Lane Closure Operation on a Three-lane Roadway</a:t>
            </a:r>
          </a:p>
          <a:p>
            <a:pPr marL="574675" lvl="1" indent="-350838">
              <a:spcBef>
                <a:spcPts val="0"/>
              </a:spcBef>
              <a:spcAft>
                <a:spcPts val="1800"/>
              </a:spcAft>
              <a:buFont typeface="Arial" panose="020B0604020202020204" pitchFamily="34" charset="0"/>
              <a:buChar char="•"/>
            </a:pPr>
            <a:r>
              <a:rPr lang="en-US" sz="2600" b="0" dirty="0" smtClean="0"/>
              <a:t>Posted speed limit 45 mph or greater requires the use of a TMA</a:t>
            </a:r>
            <a:endParaRPr lang="en-US" sz="2600" b="0" dirty="0"/>
          </a:p>
        </p:txBody>
      </p:sp>
      <p:sp>
        <p:nvSpPr>
          <p:cNvPr id="3" name="Title 2"/>
          <p:cNvSpPr>
            <a:spLocks noGrp="1"/>
          </p:cNvSpPr>
          <p:nvPr>
            <p:ph type="title"/>
          </p:nvPr>
        </p:nvSpPr>
        <p:spPr/>
        <p:txBody>
          <a:bodyPr/>
          <a:lstStyle/>
          <a:p>
            <a:r>
              <a:rPr lang="en-US" dirty="0" smtClean="0"/>
              <a:t>CHAPTER 6H – </a:t>
            </a:r>
            <a:r>
              <a:rPr lang="en-US" dirty="0"/>
              <a:t>Typical Applications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spTree>
    <p:extLst>
      <p:ext uri="{BB962C8B-B14F-4D97-AF65-F5344CB8AC3E}">
        <p14:creationId xmlns:p14="http://schemas.microsoft.com/office/powerpoint/2010/main" val="44303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7585"/>
            <a:ext cx="6553200" cy="4686015"/>
          </a:xfrm>
        </p:spPr>
        <p:txBody>
          <a:bodyPr/>
          <a:lstStyle/>
          <a:p>
            <a:pPr marL="0" indent="0">
              <a:spcBef>
                <a:spcPts val="0"/>
              </a:spcBef>
              <a:spcAft>
                <a:spcPts val="600"/>
              </a:spcAft>
            </a:pPr>
            <a:r>
              <a:rPr lang="en-US" dirty="0"/>
              <a:t>TTC-36 </a:t>
            </a:r>
            <a:r>
              <a:rPr lang="en-US" dirty="0" smtClean="0"/>
              <a:t>- Crosswalk Closure and Pedestrian Detour Operation</a:t>
            </a:r>
          </a:p>
          <a:p>
            <a:pPr marL="457200" lvl="1" indent="-350838">
              <a:spcBef>
                <a:spcPts val="0"/>
              </a:spcBef>
              <a:spcAft>
                <a:spcPts val="1200"/>
              </a:spcAft>
              <a:buFont typeface="Arial" panose="020B0604020202020204" pitchFamily="34" charset="0"/>
              <a:buChar char="•"/>
            </a:pPr>
            <a:r>
              <a:rPr lang="en-US" sz="2600" b="0" dirty="0" smtClean="0"/>
              <a:t>All pedestrian and plaques changed to yellow-green </a:t>
            </a:r>
          </a:p>
          <a:p>
            <a:pPr marL="457200" lvl="1" indent="-350838">
              <a:spcBef>
                <a:spcPts val="0"/>
              </a:spcBef>
              <a:spcAft>
                <a:spcPts val="1200"/>
              </a:spcAft>
              <a:buFont typeface="Arial" panose="020B0604020202020204" pitchFamily="34" charset="0"/>
              <a:buChar char="•"/>
            </a:pPr>
            <a:r>
              <a:rPr lang="en-US" sz="2600" b="0" dirty="0" smtClean="0"/>
              <a:t>Added YIELD HERE TO PEDESTRIAN signs</a:t>
            </a:r>
          </a:p>
          <a:p>
            <a:pPr marL="457200" lvl="1" indent="-350838">
              <a:spcBef>
                <a:spcPts val="0"/>
              </a:spcBef>
              <a:spcAft>
                <a:spcPts val="1800"/>
              </a:spcAft>
              <a:buFont typeface="Arial" panose="020B0604020202020204" pitchFamily="34" charset="0"/>
              <a:buChar char="•"/>
            </a:pPr>
            <a:r>
              <a:rPr lang="en-US" sz="2600" b="0" dirty="0" smtClean="0"/>
              <a:t>Added state law yield to pedestrian sign in the center of the roadway</a:t>
            </a:r>
          </a:p>
          <a:p>
            <a:pPr marL="0" indent="0"/>
            <a:endParaRPr lang="en-US" dirty="0"/>
          </a:p>
          <a:p>
            <a:pPr marL="857250" lvl="1" indent="-457200">
              <a:buFont typeface="Arial" panose="020B0604020202020204" pitchFamily="34" charset="0"/>
              <a:buChar char="•"/>
            </a:pPr>
            <a:endParaRPr lang="en-US" dirty="0" smtClean="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2050" name="Picture 2" descr="TTC-36-1_R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88" t="2794" b="3983"/>
          <a:stretch/>
        </p:blipFill>
        <p:spPr bwMode="auto">
          <a:xfrm>
            <a:off x="7325036" y="783277"/>
            <a:ext cx="4460564" cy="552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dirty="0" smtClean="0"/>
              <a:t>CHAPTER </a:t>
            </a:r>
            <a:r>
              <a:rPr lang="en-US" dirty="0"/>
              <a:t>6H – Typical Applications </a:t>
            </a:r>
          </a:p>
        </p:txBody>
      </p:sp>
    </p:spTree>
    <p:extLst>
      <p:ext uri="{BB962C8B-B14F-4D97-AF65-F5344CB8AC3E}">
        <p14:creationId xmlns:p14="http://schemas.microsoft.com/office/powerpoint/2010/main" val="227609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7585"/>
            <a:ext cx="5867400" cy="4686015"/>
          </a:xfrm>
        </p:spPr>
        <p:txBody>
          <a:bodyPr/>
          <a:lstStyle/>
          <a:p>
            <a:pPr marL="0" indent="0">
              <a:spcBef>
                <a:spcPts val="0"/>
              </a:spcBef>
              <a:spcAft>
                <a:spcPts val="600"/>
              </a:spcAft>
            </a:pPr>
            <a:r>
              <a:rPr lang="en-US" dirty="0"/>
              <a:t>TTC-37 - </a:t>
            </a:r>
            <a:r>
              <a:rPr lang="en-US" dirty="0" smtClean="0"/>
              <a:t>Work Operation in the Vicinity of an Exit Ramp</a:t>
            </a:r>
          </a:p>
          <a:p>
            <a:pPr marL="457200" lvl="1" indent="-350838">
              <a:buFont typeface="Arial" panose="020B0604020202020204" pitchFamily="34" charset="0"/>
              <a:buChar char="•"/>
            </a:pPr>
            <a:r>
              <a:rPr lang="en-US" sz="2600" b="0" dirty="0" smtClean="0"/>
              <a:t>Added note requiring drums on both edge lines for the exit taper</a:t>
            </a:r>
          </a:p>
          <a:p>
            <a:pPr marL="857250" lvl="1" indent="-457200">
              <a:buFont typeface="Arial" panose="020B0604020202020204" pitchFamily="34" charset="0"/>
              <a:buChar char="•"/>
            </a:pPr>
            <a:endParaRPr lang="en-US" dirty="0" smtClean="0"/>
          </a:p>
        </p:txBody>
      </p:sp>
      <p:sp>
        <p:nvSpPr>
          <p:cNvPr id="3" name="Title 2"/>
          <p:cNvSpPr>
            <a:spLocks noGrp="1"/>
          </p:cNvSpPr>
          <p:nvPr>
            <p:ph type="title"/>
          </p:nvPr>
        </p:nvSpPr>
        <p:spPr/>
        <p:txBody>
          <a:bodyPr/>
          <a:lstStyle/>
          <a:p>
            <a:r>
              <a:rPr lang="en-US" dirty="0" smtClean="0"/>
              <a:t>CHAPTER </a:t>
            </a:r>
            <a:r>
              <a:rPr lang="en-US" dirty="0"/>
              <a:t>6H – Typical Applications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3074" name="Picture 2" descr="TTC-37-1_R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48" b="9156"/>
          <a:stretch/>
        </p:blipFill>
        <p:spPr bwMode="auto">
          <a:xfrm>
            <a:off x="6944688" y="1107332"/>
            <a:ext cx="5037869"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28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7585"/>
            <a:ext cx="6934200" cy="4686015"/>
          </a:xfrm>
        </p:spPr>
        <p:txBody>
          <a:bodyPr/>
          <a:lstStyle/>
          <a:p>
            <a:pPr marL="0" indent="0">
              <a:spcBef>
                <a:spcPts val="0"/>
              </a:spcBef>
              <a:spcAft>
                <a:spcPts val="600"/>
              </a:spcAft>
            </a:pPr>
            <a:r>
              <a:rPr lang="en-US" dirty="0"/>
              <a:t>TTC-50 - </a:t>
            </a:r>
            <a:r>
              <a:rPr lang="en-US" dirty="0" smtClean="0"/>
              <a:t>Disruption Operation on a Multi-lane Roadway</a:t>
            </a:r>
          </a:p>
          <a:p>
            <a:pPr marL="457200" lvl="1" indent="-350838">
              <a:spcBef>
                <a:spcPts val="0"/>
              </a:spcBef>
              <a:spcAft>
                <a:spcPts val="1200"/>
              </a:spcAft>
              <a:buFont typeface="Arial" panose="020B0604020202020204" pitchFamily="34" charset="0"/>
              <a:buChar char="•"/>
            </a:pPr>
            <a:r>
              <a:rPr lang="en-US" sz="2600" b="0" dirty="0" smtClean="0"/>
              <a:t>Changed stoppage time to 15 minutes in lieu of 20 minutes</a:t>
            </a:r>
          </a:p>
          <a:p>
            <a:pPr marL="457200" lvl="1" indent="-350838">
              <a:spcBef>
                <a:spcPts val="0"/>
              </a:spcBef>
              <a:spcAft>
                <a:spcPts val="1200"/>
              </a:spcAft>
              <a:buFont typeface="Arial" panose="020B0604020202020204" pitchFamily="34" charset="0"/>
              <a:buChar char="•"/>
            </a:pPr>
            <a:r>
              <a:rPr lang="en-US" sz="2600" b="0" dirty="0" smtClean="0"/>
              <a:t>Lane closure required if flaggers are controlling traffic – flagger controls only one lane</a:t>
            </a:r>
          </a:p>
          <a:p>
            <a:pPr marL="457200" lvl="1" indent="-350838">
              <a:spcBef>
                <a:spcPts val="0"/>
              </a:spcBef>
              <a:spcAft>
                <a:spcPts val="1800"/>
              </a:spcAft>
              <a:buFont typeface="Arial" panose="020B0604020202020204" pitchFamily="34" charset="0"/>
              <a:buChar char="•"/>
            </a:pPr>
            <a:r>
              <a:rPr lang="en-US" sz="2600" b="0" dirty="0" smtClean="0"/>
              <a:t>Lane closure and center lane turn lane must be closed if using flaggers or if performing a slow roll operation</a:t>
            </a:r>
          </a:p>
          <a:p>
            <a:pPr marL="400050" lvl="1" indent="0"/>
            <a:endParaRPr lang="en-US" dirty="0" smtClean="0"/>
          </a:p>
        </p:txBody>
      </p:sp>
      <p:sp>
        <p:nvSpPr>
          <p:cNvPr id="3" name="Title 2"/>
          <p:cNvSpPr>
            <a:spLocks noGrp="1"/>
          </p:cNvSpPr>
          <p:nvPr>
            <p:ph type="title"/>
          </p:nvPr>
        </p:nvSpPr>
        <p:spPr/>
        <p:txBody>
          <a:bodyPr/>
          <a:lstStyle/>
          <a:p>
            <a:r>
              <a:rPr lang="en-US" dirty="0" smtClean="0"/>
              <a:t>CHAPTER </a:t>
            </a:r>
            <a:r>
              <a:rPr lang="en-US" dirty="0"/>
              <a:t>6H – Typical Applications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97" t="6870" b="5631"/>
          <a:stretch/>
        </p:blipFill>
        <p:spPr>
          <a:xfrm>
            <a:off x="7447188" y="1032753"/>
            <a:ext cx="4523238" cy="5215647"/>
          </a:xfrm>
          <a:prstGeom prst="rect">
            <a:avLst/>
          </a:prstGeom>
        </p:spPr>
      </p:pic>
    </p:spTree>
    <p:extLst>
      <p:ext uri="{BB962C8B-B14F-4D97-AF65-F5344CB8AC3E}">
        <p14:creationId xmlns:p14="http://schemas.microsoft.com/office/powerpoint/2010/main" val="394148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7585"/>
            <a:ext cx="7848600" cy="4686015"/>
          </a:xfrm>
        </p:spPr>
        <p:txBody>
          <a:bodyPr/>
          <a:lstStyle/>
          <a:p>
            <a:pPr marL="457200" indent="-339725">
              <a:spcBef>
                <a:spcPts val="0"/>
              </a:spcBef>
              <a:spcAft>
                <a:spcPts val="600"/>
              </a:spcAft>
              <a:buFont typeface="Arial" panose="020B0604020202020204" pitchFamily="34" charset="0"/>
              <a:buChar char="•"/>
            </a:pPr>
            <a:r>
              <a:rPr lang="en-US" b="0" dirty="0" smtClean="0"/>
              <a:t>Flaggers control all road users</a:t>
            </a:r>
          </a:p>
          <a:p>
            <a:pPr marL="796925" lvl="1" indent="-339725">
              <a:spcBef>
                <a:spcPts val="0"/>
              </a:spcBef>
              <a:spcAft>
                <a:spcPts val="600"/>
              </a:spcAft>
              <a:buFont typeface="Arial" panose="020B0604020202020204" pitchFamily="34" charset="0"/>
              <a:buChar char="•"/>
            </a:pPr>
            <a:r>
              <a:rPr lang="en-US" b="0" dirty="0" smtClean="0"/>
              <a:t>Vehicles</a:t>
            </a:r>
          </a:p>
          <a:p>
            <a:pPr marL="796925" lvl="1" indent="-339725">
              <a:spcBef>
                <a:spcPts val="0"/>
              </a:spcBef>
              <a:spcAft>
                <a:spcPts val="600"/>
              </a:spcAft>
              <a:buFont typeface="Arial" panose="020B0604020202020204" pitchFamily="34" charset="0"/>
              <a:buChar char="•"/>
            </a:pPr>
            <a:r>
              <a:rPr lang="en-US" b="0" dirty="0" smtClean="0"/>
              <a:t>Pedestrians</a:t>
            </a:r>
          </a:p>
          <a:p>
            <a:pPr marL="796925" lvl="1" indent="-339725">
              <a:spcBef>
                <a:spcPts val="0"/>
              </a:spcBef>
              <a:spcAft>
                <a:spcPts val="1800"/>
              </a:spcAft>
              <a:buFont typeface="Arial" panose="020B0604020202020204" pitchFamily="34" charset="0"/>
              <a:buChar char="•"/>
            </a:pPr>
            <a:r>
              <a:rPr lang="en-US" b="0" dirty="0" smtClean="0"/>
              <a:t>Bicycles</a:t>
            </a:r>
          </a:p>
          <a:p>
            <a:pPr marL="457200" indent="-339725">
              <a:spcBef>
                <a:spcPts val="0"/>
              </a:spcBef>
              <a:spcAft>
                <a:spcPts val="1800"/>
              </a:spcAft>
              <a:buFont typeface="Arial" panose="020B0604020202020204" pitchFamily="34" charset="0"/>
              <a:buChar char="•"/>
            </a:pPr>
            <a:r>
              <a:rPr lang="en-US" b="0" dirty="0" smtClean="0"/>
              <a:t>Coordinates traffic movement on the mainline and intersecting roadways.</a:t>
            </a:r>
          </a:p>
          <a:p>
            <a:pPr marL="457200" indent="-339725">
              <a:spcBef>
                <a:spcPts val="0"/>
              </a:spcBef>
              <a:spcAft>
                <a:spcPts val="1800"/>
              </a:spcAft>
              <a:buFont typeface="Arial" panose="020B0604020202020204" pitchFamily="34" charset="0"/>
              <a:buChar char="•"/>
            </a:pPr>
            <a:r>
              <a:rPr lang="en-US" b="0" dirty="0" smtClean="0"/>
              <a:t>Require radio communication between all flaggers and pilot vehicle operators.</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smtClean="0"/>
              <a:t>FLAGGER UPDATES</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1026" name="Picture 2" descr="Image result for flag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099" y="713278"/>
            <a:ext cx="3143250" cy="208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40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7585"/>
            <a:ext cx="6934200" cy="4686015"/>
          </a:xfrm>
        </p:spPr>
        <p:txBody>
          <a:bodyPr/>
          <a:lstStyle/>
          <a:p>
            <a:pPr marL="0" indent="0">
              <a:spcBef>
                <a:spcPts val="0"/>
              </a:spcBef>
              <a:spcAft>
                <a:spcPts val="600"/>
              </a:spcAft>
            </a:pPr>
            <a:r>
              <a:rPr lang="en-US" dirty="0" smtClean="0"/>
              <a:t>TTC-61 – Pre-storm Treatment Operation</a:t>
            </a:r>
          </a:p>
          <a:p>
            <a:pPr marL="457200" lvl="1" indent="-350838">
              <a:spcBef>
                <a:spcPts val="0"/>
              </a:spcBef>
              <a:spcAft>
                <a:spcPts val="1200"/>
              </a:spcAft>
              <a:buFont typeface="Arial" panose="020B0604020202020204" pitchFamily="34" charset="0"/>
              <a:buChar char="•"/>
            </a:pPr>
            <a:r>
              <a:rPr lang="en-US" sz="2600" b="0" dirty="0" smtClean="0"/>
              <a:t>Added the following note for operations which can run near the posted speed limit:</a:t>
            </a:r>
          </a:p>
          <a:p>
            <a:pPr marL="506412" lvl="2" indent="0">
              <a:spcBef>
                <a:spcPts val="0"/>
              </a:spcBef>
              <a:spcAft>
                <a:spcPts val="1200"/>
              </a:spcAft>
              <a:buNone/>
            </a:pPr>
            <a:r>
              <a:rPr lang="en-US" sz="2400" u="sng" dirty="0"/>
              <a:t>If the operation can maintain an operating speed of 50 mph or greater, the use of a TMA on the shadow vehicle may be eliminated</a:t>
            </a:r>
            <a:r>
              <a:rPr lang="en-US" sz="2400" u="sng" dirty="0" smtClean="0"/>
              <a:t>.</a:t>
            </a:r>
            <a:endParaRPr lang="en-US" sz="2400" dirty="0"/>
          </a:p>
          <a:p>
            <a:pPr marL="506412" lvl="2" indent="0">
              <a:spcBef>
                <a:spcPts val="0"/>
              </a:spcBef>
              <a:spcAft>
                <a:spcPts val="1200"/>
              </a:spcAft>
              <a:buNone/>
            </a:pPr>
            <a:endParaRPr lang="en-US" sz="2200" b="0" dirty="0" smtClean="0"/>
          </a:p>
          <a:p>
            <a:pPr marL="457200" lvl="1" indent="-350838">
              <a:spcBef>
                <a:spcPts val="0"/>
              </a:spcBef>
              <a:spcAft>
                <a:spcPts val="1200"/>
              </a:spcAft>
              <a:buFont typeface="Arial" panose="020B0604020202020204" pitchFamily="34" charset="0"/>
              <a:buChar char="•"/>
            </a:pPr>
            <a:endParaRPr lang="en-US" sz="2600" b="0" dirty="0" smtClean="0"/>
          </a:p>
          <a:p>
            <a:pPr marL="400050" lvl="1" indent="0"/>
            <a:endParaRPr lang="en-US" dirty="0" smtClean="0"/>
          </a:p>
        </p:txBody>
      </p:sp>
      <p:sp>
        <p:nvSpPr>
          <p:cNvPr id="3" name="Title 2"/>
          <p:cNvSpPr>
            <a:spLocks noGrp="1"/>
          </p:cNvSpPr>
          <p:nvPr>
            <p:ph type="title"/>
          </p:nvPr>
        </p:nvSpPr>
        <p:spPr/>
        <p:txBody>
          <a:bodyPr/>
          <a:lstStyle/>
          <a:p>
            <a:r>
              <a:rPr lang="en-US" dirty="0" smtClean="0"/>
              <a:t>CHAPTER </a:t>
            </a:r>
            <a:r>
              <a:rPr lang="en-US" dirty="0"/>
              <a:t>6H – Typical Applications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6" name="Picture 5" descr="TTC-61-0"/>
          <p:cNvPicPr/>
          <p:nvPr/>
        </p:nvPicPr>
        <p:blipFill rotWithShape="1">
          <a:blip r:embed="rId3" cstate="print">
            <a:extLst>
              <a:ext uri="{28A0092B-C50C-407E-A947-70E740481C1C}">
                <a14:useLocalDpi xmlns:a14="http://schemas.microsoft.com/office/drawing/2010/main" val="0"/>
              </a:ext>
            </a:extLst>
          </a:blip>
          <a:srcRect l="1891" t="7364" r="988" b="7631"/>
          <a:stretch/>
        </p:blipFill>
        <p:spPr bwMode="auto">
          <a:xfrm>
            <a:off x="7543800" y="1066801"/>
            <a:ext cx="4343400" cy="5067584"/>
          </a:xfrm>
          <a:prstGeom prst="rect">
            <a:avLst/>
          </a:prstGeom>
          <a:noFill/>
          <a:ln>
            <a:noFill/>
          </a:ln>
        </p:spPr>
      </p:pic>
    </p:spTree>
    <p:extLst>
      <p:ext uri="{BB962C8B-B14F-4D97-AF65-F5344CB8AC3E}">
        <p14:creationId xmlns:p14="http://schemas.microsoft.com/office/powerpoint/2010/main" val="250703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7585"/>
            <a:ext cx="6781800" cy="4686015"/>
          </a:xfrm>
        </p:spPr>
        <p:txBody>
          <a:bodyPr/>
          <a:lstStyle/>
          <a:p>
            <a:pPr marL="0" indent="0">
              <a:spcBef>
                <a:spcPts val="0"/>
              </a:spcBef>
              <a:spcAft>
                <a:spcPts val="600"/>
              </a:spcAft>
            </a:pPr>
            <a:r>
              <a:rPr lang="en-US" dirty="0"/>
              <a:t>TTC-64 - </a:t>
            </a:r>
            <a:r>
              <a:rPr lang="en-US" dirty="0" smtClean="0"/>
              <a:t>End of Day Signing for Surface Treatment, Slurry Seal and Latex Emulsion Treatment Operations</a:t>
            </a:r>
          </a:p>
          <a:p>
            <a:pPr marL="457200" lvl="1" indent="-350838">
              <a:spcBef>
                <a:spcPts val="0"/>
              </a:spcBef>
              <a:spcAft>
                <a:spcPts val="1200"/>
              </a:spcAft>
              <a:buFont typeface="Arial" panose="020B0604020202020204" pitchFamily="34" charset="0"/>
              <a:buChar char="•"/>
            </a:pPr>
            <a:r>
              <a:rPr lang="en-US" sz="2600" b="0" dirty="0" smtClean="0"/>
              <a:t>Added note for the UNMARKED PAVEMENT AHEAD (W8-4) sign</a:t>
            </a:r>
          </a:p>
          <a:p>
            <a:pPr marL="457200" lvl="1" indent="-350838">
              <a:spcBef>
                <a:spcPts val="0"/>
              </a:spcBef>
              <a:spcAft>
                <a:spcPts val="1800"/>
              </a:spcAft>
              <a:buFont typeface="Arial" panose="020B0604020202020204" pitchFamily="34" charset="0"/>
              <a:buChar char="•"/>
            </a:pPr>
            <a:r>
              <a:rPr lang="en-US" sz="2600" b="0" dirty="0" smtClean="0"/>
              <a:t>Signs shall be erected in advance of resurfaced roadway sections 500 feet or more in length where the center line and edge lines have been removed until pavement marking are applied.</a:t>
            </a:r>
            <a:r>
              <a:rPr lang="en-US" sz="2600" b="0" i="1" dirty="0" smtClean="0"/>
              <a:t> </a:t>
            </a:r>
            <a:endParaRPr lang="en-US" sz="2600" b="0" dirty="0" smtClean="0"/>
          </a:p>
          <a:p>
            <a:pPr marL="0" indent="0"/>
            <a:endParaRPr lang="en-US" dirty="0" smtClean="0"/>
          </a:p>
          <a:p>
            <a:pPr marL="0" indent="0"/>
            <a:r>
              <a:rPr lang="en-US" dirty="0" smtClean="0"/>
              <a:t>  </a:t>
            </a:r>
          </a:p>
          <a:p>
            <a:pPr marL="400050" lvl="1" indent="0"/>
            <a:endParaRPr lang="en-US" dirty="0" smtClean="0"/>
          </a:p>
        </p:txBody>
      </p:sp>
      <p:sp>
        <p:nvSpPr>
          <p:cNvPr id="3" name="Title 2"/>
          <p:cNvSpPr>
            <a:spLocks noGrp="1"/>
          </p:cNvSpPr>
          <p:nvPr>
            <p:ph type="title"/>
          </p:nvPr>
        </p:nvSpPr>
        <p:spPr/>
        <p:txBody>
          <a:bodyPr/>
          <a:lstStyle/>
          <a:p>
            <a:r>
              <a:rPr lang="en-US" dirty="0" smtClean="0"/>
              <a:t>CHAPTER </a:t>
            </a:r>
            <a:r>
              <a:rPr lang="en-US" dirty="0"/>
              <a:t>6H – Typical Applications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4098" name="Picture 2" descr="TTC-64_R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1" t="5540" r="2190" b="6111"/>
          <a:stretch/>
        </p:blipFill>
        <p:spPr bwMode="auto">
          <a:xfrm>
            <a:off x="7543800" y="964663"/>
            <a:ext cx="4419600" cy="52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74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TC-68-0_R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55" b="6655"/>
          <a:stretch/>
        </p:blipFill>
        <p:spPr bwMode="auto">
          <a:xfrm>
            <a:off x="6977344" y="894952"/>
            <a:ext cx="4840144"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590006" y="1219200"/>
            <a:ext cx="5963194" cy="2685378"/>
          </a:xfrm>
        </p:spPr>
        <p:txBody>
          <a:bodyPr/>
          <a:lstStyle/>
          <a:p>
            <a:pPr marL="0" indent="0"/>
            <a:r>
              <a:rPr lang="en-US" dirty="0" smtClean="0"/>
              <a:t>New TTC-68.0 - Lane Closure Operation for Flagging Operations on an Intersecting Roadway </a:t>
            </a:r>
          </a:p>
          <a:p>
            <a:pPr marL="0" indent="0"/>
            <a:r>
              <a:rPr lang="en-US" dirty="0" smtClean="0"/>
              <a:t> </a:t>
            </a:r>
          </a:p>
          <a:p>
            <a:pPr marL="400050" lvl="1" indent="0"/>
            <a:endParaRPr lang="en-US" dirty="0" smtClean="0"/>
          </a:p>
        </p:txBody>
      </p:sp>
      <p:sp>
        <p:nvSpPr>
          <p:cNvPr id="3" name="Title 2"/>
          <p:cNvSpPr>
            <a:spLocks noGrp="1"/>
          </p:cNvSpPr>
          <p:nvPr>
            <p:ph type="title"/>
          </p:nvPr>
        </p:nvSpPr>
        <p:spPr/>
        <p:txBody>
          <a:bodyPr/>
          <a:lstStyle/>
          <a:p>
            <a:r>
              <a:rPr lang="en-US" dirty="0" smtClean="0"/>
              <a:t>CHAPTER </a:t>
            </a:r>
            <a:r>
              <a:rPr lang="en-US" dirty="0"/>
              <a:t>6H – Typical Applications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spTree>
    <p:extLst>
      <p:ext uri="{BB962C8B-B14F-4D97-AF65-F5344CB8AC3E}">
        <p14:creationId xmlns:p14="http://schemas.microsoft.com/office/powerpoint/2010/main" val="71411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000" t="11797" b="2932"/>
          <a:stretch/>
        </p:blipFill>
        <p:spPr>
          <a:xfrm>
            <a:off x="7289599" y="667968"/>
            <a:ext cx="4854388" cy="5638800"/>
          </a:xfrm>
          <a:prstGeom prst="rect">
            <a:avLst/>
          </a:prstGeom>
        </p:spPr>
      </p:pic>
      <p:sp>
        <p:nvSpPr>
          <p:cNvPr id="2" name="Content Placeholder 1"/>
          <p:cNvSpPr>
            <a:spLocks noGrp="1"/>
          </p:cNvSpPr>
          <p:nvPr>
            <p:ph idx="1"/>
          </p:nvPr>
        </p:nvSpPr>
        <p:spPr>
          <a:xfrm>
            <a:off x="590006" y="1219200"/>
            <a:ext cx="6115594" cy="3352800"/>
          </a:xfrm>
        </p:spPr>
        <p:txBody>
          <a:bodyPr/>
          <a:lstStyle/>
          <a:p>
            <a:pPr marL="0" indent="0">
              <a:spcBef>
                <a:spcPts val="0"/>
              </a:spcBef>
              <a:spcAft>
                <a:spcPts val="600"/>
              </a:spcAft>
            </a:pPr>
            <a:r>
              <a:rPr lang="en-US" dirty="0" smtClean="0"/>
              <a:t>New </a:t>
            </a:r>
            <a:r>
              <a:rPr lang="en-US" dirty="0"/>
              <a:t>TTC-69 - </a:t>
            </a:r>
            <a:r>
              <a:rPr lang="en-US" dirty="0" smtClean="0"/>
              <a:t>Lane Closure on a Two-lane Roadway Using Stop/Slow or Red/Yellow Lens Automated Flagger Assistance Device (</a:t>
            </a:r>
            <a:r>
              <a:rPr lang="en-US" dirty="0"/>
              <a:t>AFAD</a:t>
            </a:r>
            <a:r>
              <a:rPr lang="en-US" dirty="0" smtClean="0"/>
              <a:t>)</a:t>
            </a:r>
          </a:p>
          <a:p>
            <a:pPr marL="457200" indent="-339725">
              <a:spcBef>
                <a:spcPts val="0"/>
              </a:spcBef>
              <a:spcAft>
                <a:spcPts val="600"/>
              </a:spcAft>
              <a:buFont typeface="Arial" panose="020B0604020202020204" pitchFamily="34" charset="0"/>
              <a:buChar char="•"/>
            </a:pPr>
            <a:r>
              <a:rPr lang="en-US" sz="2600" b="0" dirty="0" smtClean="0"/>
              <a:t>Moved typical figures from Section 6E to 6H.</a:t>
            </a:r>
            <a:endParaRPr lang="en-US" sz="2600" b="0" dirty="0"/>
          </a:p>
          <a:p>
            <a:pPr marL="0" indent="0"/>
            <a:endParaRPr lang="en-US" dirty="0" smtClean="0"/>
          </a:p>
          <a:p>
            <a:pPr marL="0" indent="0"/>
            <a:r>
              <a:rPr lang="en-US" dirty="0" smtClean="0"/>
              <a:t> </a:t>
            </a:r>
          </a:p>
          <a:p>
            <a:pPr marL="400050" lvl="1" indent="0"/>
            <a:endParaRPr lang="en-US" dirty="0" smtClean="0"/>
          </a:p>
        </p:txBody>
      </p:sp>
      <p:sp>
        <p:nvSpPr>
          <p:cNvPr id="3" name="Title 2"/>
          <p:cNvSpPr>
            <a:spLocks noGrp="1"/>
          </p:cNvSpPr>
          <p:nvPr>
            <p:ph type="title"/>
          </p:nvPr>
        </p:nvSpPr>
        <p:spPr/>
        <p:txBody>
          <a:bodyPr/>
          <a:lstStyle/>
          <a:p>
            <a:r>
              <a:rPr lang="en-US" dirty="0" smtClean="0"/>
              <a:t>CHAPTER </a:t>
            </a:r>
            <a:r>
              <a:rPr lang="en-US" dirty="0"/>
              <a:t>6H – Typical Applications </a:t>
            </a:r>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spTree>
    <p:extLst>
      <p:ext uri="{BB962C8B-B14F-4D97-AF65-F5344CB8AC3E}">
        <p14:creationId xmlns:p14="http://schemas.microsoft.com/office/powerpoint/2010/main" val="29900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0006" y="1355392"/>
            <a:ext cx="10916194" cy="1981200"/>
          </a:xfrm>
        </p:spPr>
        <p:txBody>
          <a:bodyPr/>
          <a:lstStyle/>
          <a:p>
            <a:r>
              <a:rPr lang="en-US" b="0" dirty="0"/>
              <a:t>Standard</a:t>
            </a:r>
            <a:r>
              <a:rPr lang="en-US" b="0" dirty="0" smtClean="0"/>
              <a:t>:</a:t>
            </a:r>
            <a:endParaRPr lang="en-US" b="0" dirty="0"/>
          </a:p>
          <a:p>
            <a:pPr lvl="0">
              <a:buFont typeface="Arial" panose="020B0604020202020204" pitchFamily="34" charset="0"/>
              <a:buChar char="•"/>
            </a:pPr>
            <a:r>
              <a:rPr lang="en-US" sz="2000" dirty="0"/>
              <a:t>While parked on the shoulder, the Alternating Diamond caution mode shall only be displayed by VDOT/Contractor traffic operations incident management vehicles to assist in distinguishing them from a normal work vehicle.  The 4-corner caution mode can be used until June 1, 2023 at which time the Alternating Diamond caution mode shall only be used</a:t>
            </a:r>
            <a:r>
              <a:rPr lang="en-US" sz="2000" dirty="0" smtClean="0"/>
              <a:t>.</a:t>
            </a:r>
            <a:endParaRPr lang="en-US" sz="2000" dirty="0"/>
          </a:p>
          <a:p>
            <a:pPr marL="0" indent="0"/>
            <a:r>
              <a:rPr lang="en-US" dirty="0" smtClean="0"/>
              <a:t> </a:t>
            </a:r>
          </a:p>
          <a:p>
            <a:pPr marL="400050" lvl="1" indent="0"/>
            <a:endParaRPr lang="en-US" dirty="0" smtClean="0"/>
          </a:p>
        </p:txBody>
      </p:sp>
      <p:sp>
        <p:nvSpPr>
          <p:cNvPr id="3" name="Title 2"/>
          <p:cNvSpPr>
            <a:spLocks noGrp="1"/>
          </p:cNvSpPr>
          <p:nvPr>
            <p:ph type="title"/>
          </p:nvPr>
        </p:nvSpPr>
        <p:spPr/>
        <p:txBody>
          <a:bodyPr/>
          <a:lstStyle/>
          <a:p>
            <a:r>
              <a:rPr lang="en-US" dirty="0" smtClean="0"/>
              <a:t>CHAPTER 6I – Control of Traffic Through Incident Management Areas</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6" name="Picture 5"/>
          <p:cNvPicPr>
            <a:picLocks noChangeAspect="1"/>
          </p:cNvPicPr>
          <p:nvPr/>
        </p:nvPicPr>
        <p:blipFill rotWithShape="1">
          <a:blip r:embed="rId3"/>
          <a:srcRect l="62564" t="42708" r="14861" b="42709"/>
          <a:stretch/>
        </p:blipFill>
        <p:spPr>
          <a:xfrm>
            <a:off x="4167582" y="3832306"/>
            <a:ext cx="5952440" cy="2161970"/>
          </a:xfrm>
          <a:prstGeom prst="rect">
            <a:avLst/>
          </a:prstGeom>
        </p:spPr>
      </p:pic>
      <p:grpSp>
        <p:nvGrpSpPr>
          <p:cNvPr id="8" name="Group 7"/>
          <p:cNvGrpSpPr/>
          <p:nvPr/>
        </p:nvGrpSpPr>
        <p:grpSpPr>
          <a:xfrm>
            <a:off x="1143000" y="3832306"/>
            <a:ext cx="3100782" cy="2171413"/>
            <a:chOff x="1143000" y="3851762"/>
            <a:chExt cx="3100782" cy="2171413"/>
          </a:xfrm>
        </p:grpSpPr>
        <p:pic>
          <p:nvPicPr>
            <p:cNvPr id="5" name="Picture 4"/>
            <p:cNvPicPr>
              <a:picLocks noChangeAspect="1"/>
            </p:cNvPicPr>
            <p:nvPr/>
          </p:nvPicPr>
          <p:blipFill rotWithShape="1">
            <a:blip r:embed="rId3"/>
            <a:srcRect l="39456" t="42708" r="49033" b="42709"/>
            <a:stretch/>
          </p:blipFill>
          <p:spPr>
            <a:xfrm>
              <a:off x="1143000" y="3851762"/>
              <a:ext cx="3048000" cy="2171413"/>
            </a:xfrm>
            <a:prstGeom prst="rect">
              <a:avLst/>
            </a:prstGeom>
          </p:spPr>
        </p:pic>
        <p:sp>
          <p:nvSpPr>
            <p:cNvPr id="7" name="Rectangle 6"/>
            <p:cNvSpPr/>
            <p:nvPr/>
          </p:nvSpPr>
          <p:spPr bwMode="auto">
            <a:xfrm>
              <a:off x="4091382" y="4572000"/>
              <a:ext cx="1524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grpSp>
    </p:spTree>
    <p:extLst>
      <p:ext uri="{BB962C8B-B14F-4D97-AF65-F5344CB8AC3E}">
        <p14:creationId xmlns:p14="http://schemas.microsoft.com/office/powerpoint/2010/main" val="45372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mtClean="0"/>
              <a:t>Virginia Department of Transportation</a:t>
            </a:r>
            <a:endParaRPr lang="en-US" dirty="0"/>
          </a:p>
        </p:txBody>
      </p:sp>
      <p:sp>
        <p:nvSpPr>
          <p:cNvPr id="5" name="Content Placeholder 1"/>
          <p:cNvSpPr>
            <a:spLocks noGrp="1"/>
          </p:cNvSpPr>
          <p:nvPr>
            <p:ph idx="1"/>
          </p:nvPr>
        </p:nvSpPr>
        <p:spPr>
          <a:xfrm>
            <a:off x="590006" y="1219200"/>
            <a:ext cx="10916194" cy="1981200"/>
          </a:xfrm>
        </p:spPr>
        <p:txBody>
          <a:bodyPr/>
          <a:lstStyle/>
          <a:p>
            <a:r>
              <a:rPr lang="en-US" dirty="0" smtClean="0"/>
              <a:t>Roll Out Dates:</a:t>
            </a:r>
          </a:p>
          <a:p>
            <a:pPr>
              <a:buFont typeface="Arial" panose="020B0604020202020204" pitchFamily="34" charset="0"/>
              <a:buChar char="•"/>
            </a:pPr>
            <a:r>
              <a:rPr lang="en-US" sz="2600" b="0" dirty="0" smtClean="0"/>
              <a:t>Sept. 1, 2019 - effective for all work performed by State Forces, unless work is under a contract that references Rev. 1 of the WAPM</a:t>
            </a:r>
          </a:p>
          <a:p>
            <a:pPr>
              <a:buFont typeface="Arial" panose="020B0604020202020204" pitchFamily="34" charset="0"/>
              <a:buChar char="•"/>
            </a:pPr>
            <a:r>
              <a:rPr lang="en-US" sz="2600" b="0" dirty="0" smtClean="0"/>
              <a:t>Will be effective on projects advertised on and after Jan 1, 2020.</a:t>
            </a:r>
            <a:endParaRPr lang="en-US" sz="2600" dirty="0"/>
          </a:p>
          <a:p>
            <a:pPr marL="0" indent="0"/>
            <a:r>
              <a:rPr lang="en-US" dirty="0" smtClean="0"/>
              <a:t> </a:t>
            </a:r>
          </a:p>
          <a:p>
            <a:pPr marL="400050" lvl="1" indent="0"/>
            <a:endParaRPr lang="en-US" dirty="0" smtClean="0"/>
          </a:p>
        </p:txBody>
      </p:sp>
      <p:sp>
        <p:nvSpPr>
          <p:cNvPr id="6" name="Title 2"/>
          <p:cNvSpPr>
            <a:spLocks noGrp="1"/>
          </p:cNvSpPr>
          <p:nvPr>
            <p:ph type="title"/>
          </p:nvPr>
        </p:nvSpPr>
        <p:spPr>
          <a:xfrm>
            <a:off x="609600" y="533400"/>
            <a:ext cx="11176000" cy="533400"/>
          </a:xfrm>
        </p:spPr>
        <p:txBody>
          <a:bodyPr/>
          <a:lstStyle/>
          <a:p>
            <a:r>
              <a:rPr lang="en-US" dirty="0" smtClean="0"/>
              <a:t>WAPM Revision #2 Implementation </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682" b="8682"/>
          <a:stretch/>
        </p:blipFill>
        <p:spPr>
          <a:xfrm>
            <a:off x="1600200" y="3429000"/>
            <a:ext cx="4165600" cy="2299411"/>
          </a:xfrm>
          <a:prstGeom prst="rect">
            <a:avLst/>
          </a:prstGeom>
        </p:spPr>
      </p:pic>
      <p:pic>
        <p:nvPicPr>
          <p:cNvPr id="7" name="Picture 6"/>
          <p:cNvPicPr>
            <a:picLocks noChangeAspect="1"/>
          </p:cNvPicPr>
          <p:nvPr/>
        </p:nvPicPr>
        <p:blipFill rotWithShape="1">
          <a:blip r:embed="rId4"/>
          <a:srcRect l="32917" t="14445" r="33749" b="8518"/>
          <a:stretch/>
        </p:blipFill>
        <p:spPr>
          <a:xfrm>
            <a:off x="7543800" y="3200400"/>
            <a:ext cx="2244144" cy="2917387"/>
          </a:xfrm>
          <a:prstGeom prst="rect">
            <a:avLst/>
          </a:prstGeom>
        </p:spPr>
      </p:pic>
    </p:spTree>
    <p:extLst>
      <p:ext uri="{BB962C8B-B14F-4D97-AF65-F5344CB8AC3E}">
        <p14:creationId xmlns:p14="http://schemas.microsoft.com/office/powerpoint/2010/main" val="372899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mtClean="0"/>
              <a:t>Virginia Department of Transportation</a:t>
            </a:r>
            <a:endParaRPr lang="en-US" dirty="0"/>
          </a:p>
        </p:txBody>
      </p:sp>
      <p:sp>
        <p:nvSpPr>
          <p:cNvPr id="5" name="Content Placeholder 1"/>
          <p:cNvSpPr>
            <a:spLocks noGrp="1"/>
          </p:cNvSpPr>
          <p:nvPr>
            <p:ph idx="1"/>
          </p:nvPr>
        </p:nvSpPr>
        <p:spPr>
          <a:xfrm>
            <a:off x="471034" y="4572000"/>
            <a:ext cx="10916194" cy="1066800"/>
          </a:xfrm>
        </p:spPr>
        <p:txBody>
          <a:bodyPr/>
          <a:lstStyle/>
          <a:p>
            <a:pPr marL="0" indent="0" algn="ctr"/>
            <a:r>
              <a:rPr lang="en-US" sz="5400" dirty="0" smtClean="0"/>
              <a:t>Questions</a:t>
            </a:r>
            <a:endParaRPr lang="en-US" sz="5400" dirty="0"/>
          </a:p>
          <a:p>
            <a:pPr marL="0" indent="0"/>
            <a:r>
              <a:rPr lang="en-US" dirty="0" smtClean="0"/>
              <a:t> </a:t>
            </a:r>
          </a:p>
          <a:p>
            <a:pPr marL="400050" lvl="1" indent="0"/>
            <a:endParaRPr lang="en-US" dirty="0" smtClean="0"/>
          </a:p>
        </p:txBody>
      </p:sp>
      <p:sp>
        <p:nvSpPr>
          <p:cNvPr id="6" name="Title 2"/>
          <p:cNvSpPr>
            <a:spLocks noGrp="1"/>
          </p:cNvSpPr>
          <p:nvPr>
            <p:ph type="title"/>
          </p:nvPr>
        </p:nvSpPr>
        <p:spPr>
          <a:xfrm>
            <a:off x="609600" y="533400"/>
            <a:ext cx="11176000" cy="533400"/>
          </a:xfrm>
        </p:spPr>
        <p:txBody>
          <a:bodyPr/>
          <a:lstStyle/>
          <a:p>
            <a:pPr algn="ctr"/>
            <a:r>
              <a:rPr lang="en-US" dirty="0" smtClean="0"/>
              <a:t>Virginia Work Area Protection Manual</a:t>
            </a:r>
            <a:br>
              <a:rPr lang="en-US" dirty="0" smtClean="0"/>
            </a:br>
            <a:r>
              <a:rPr lang="en-US" dirty="0" smtClean="0"/>
              <a:t>Revision 2 Update  </a:t>
            </a:r>
            <a:endParaRPr lang="en-US" dirty="0"/>
          </a:p>
        </p:txBody>
      </p:sp>
      <p:pic>
        <p:nvPicPr>
          <p:cNvPr id="7" name="Picture 6"/>
          <p:cNvPicPr>
            <a:picLocks noChangeAspect="1"/>
          </p:cNvPicPr>
          <p:nvPr/>
        </p:nvPicPr>
        <p:blipFill rotWithShape="1">
          <a:blip r:embed="rId3"/>
          <a:srcRect l="32917" t="14445" r="33749" b="8518"/>
          <a:stretch/>
        </p:blipFill>
        <p:spPr>
          <a:xfrm>
            <a:off x="5101468" y="1850767"/>
            <a:ext cx="1870092" cy="2431120"/>
          </a:xfrm>
          <a:prstGeom prst="rect">
            <a:avLst/>
          </a:prstGeom>
        </p:spPr>
      </p:pic>
    </p:spTree>
    <p:extLst>
      <p:ext uri="{BB962C8B-B14F-4D97-AF65-F5344CB8AC3E}">
        <p14:creationId xmlns:p14="http://schemas.microsoft.com/office/powerpoint/2010/main" val="214055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D707-A29F-884E-8438-6966B5E1998A}"/>
              </a:ext>
            </a:extLst>
          </p:cNvPr>
          <p:cNvSpPr>
            <a:spLocks noGrp="1"/>
          </p:cNvSpPr>
          <p:nvPr>
            <p:ph type="title"/>
          </p:nvPr>
        </p:nvSpPr>
        <p:spPr>
          <a:xfrm>
            <a:off x="963085" y="927359"/>
            <a:ext cx="10614914" cy="1079499"/>
          </a:xfrm>
        </p:spPr>
        <p:txBody>
          <a:bodyPr anchor="ctr"/>
          <a:lstStyle/>
          <a:p>
            <a:pPr algn="ctr"/>
            <a:r>
              <a:rPr lang="en-US" dirty="0" smtClean="0"/>
              <a:t>Virginia </a:t>
            </a:r>
            <a:r>
              <a:rPr lang="en-US" dirty="0"/>
              <a:t>work area protection </a:t>
            </a:r>
            <a:r>
              <a:rPr lang="en-US" dirty="0" smtClean="0"/>
              <a:t>manual – Revision 2 Update</a:t>
            </a:r>
            <a:endParaRPr lang="en-US" dirty="0"/>
          </a:p>
        </p:txBody>
      </p:sp>
      <p:sp>
        <p:nvSpPr>
          <p:cNvPr id="5" name="Text Placeholder 4">
            <a:extLst>
              <a:ext uri="{FF2B5EF4-FFF2-40B4-BE49-F238E27FC236}">
                <a16:creationId xmlns:a16="http://schemas.microsoft.com/office/drawing/2014/main" id="{26B08F59-1431-2940-9A63-CA888CBE95C2}"/>
              </a:ext>
            </a:extLst>
          </p:cNvPr>
          <p:cNvSpPr>
            <a:spLocks noGrp="1"/>
          </p:cNvSpPr>
          <p:nvPr>
            <p:ph type="body" idx="11"/>
          </p:nvPr>
        </p:nvSpPr>
        <p:spPr/>
        <p:txBody>
          <a:bodyPr/>
          <a:lstStyle/>
          <a:p>
            <a:r>
              <a:rPr lang="en-US" dirty="0" smtClean="0"/>
              <a:t>May 28, 2019</a:t>
            </a:r>
            <a:endParaRPr lang="en-US" dirty="0"/>
          </a:p>
        </p:txBody>
      </p:sp>
      <p:sp>
        <p:nvSpPr>
          <p:cNvPr id="6" name="Text Placeholder 5"/>
          <p:cNvSpPr>
            <a:spLocks noGrp="1"/>
          </p:cNvSpPr>
          <p:nvPr>
            <p:ph type="body" idx="1"/>
          </p:nvPr>
        </p:nvSpPr>
        <p:spPr/>
        <p:txBody>
          <a:bodyPr/>
          <a:lstStyle/>
          <a:p>
            <a:r>
              <a:rPr lang="en-US" dirty="0" smtClean="0"/>
              <a:t>David Rush</a:t>
            </a:r>
            <a:endParaRPr lang="en-US" dirty="0"/>
          </a:p>
        </p:txBody>
      </p:sp>
      <p:pic>
        <p:nvPicPr>
          <p:cNvPr id="3" name="Picture 2"/>
          <p:cNvPicPr>
            <a:picLocks noChangeAspect="1"/>
          </p:cNvPicPr>
          <p:nvPr/>
        </p:nvPicPr>
        <p:blipFill rotWithShape="1">
          <a:blip r:embed="rId3"/>
          <a:srcRect l="32917" t="14445" r="33749" b="8518"/>
          <a:stretch/>
        </p:blipFill>
        <p:spPr>
          <a:xfrm>
            <a:off x="4996130" y="2217576"/>
            <a:ext cx="2244144" cy="2917387"/>
          </a:xfrm>
          <a:prstGeom prst="rect">
            <a:avLst/>
          </a:prstGeom>
        </p:spPr>
      </p:pic>
    </p:spTree>
    <p:extLst>
      <p:ext uri="{BB962C8B-B14F-4D97-AF65-F5344CB8AC3E}">
        <p14:creationId xmlns:p14="http://schemas.microsoft.com/office/powerpoint/2010/main" val="16701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57585"/>
            <a:ext cx="7772400" cy="4686015"/>
          </a:xfrm>
        </p:spPr>
        <p:txBody>
          <a:bodyPr/>
          <a:lstStyle/>
          <a:p>
            <a:pPr marL="457200" indent="-339725">
              <a:spcBef>
                <a:spcPts val="0"/>
              </a:spcBef>
              <a:spcAft>
                <a:spcPts val="1800"/>
              </a:spcAft>
              <a:buFont typeface="Arial" panose="020B0604020202020204" pitchFamily="34" charset="0"/>
              <a:buChar char="•"/>
            </a:pPr>
            <a:r>
              <a:rPr lang="en-US" b="0" dirty="0" smtClean="0">
                <a:solidFill>
                  <a:schemeClr val="accent1"/>
                </a:solidFill>
              </a:rPr>
              <a:t>Removed Flag Transfer Method (also no longer in the Flagger training video).</a:t>
            </a:r>
          </a:p>
          <a:p>
            <a:pPr marL="457200" indent="-339725">
              <a:spcBef>
                <a:spcPts val="0"/>
              </a:spcBef>
              <a:spcAft>
                <a:spcPts val="1800"/>
              </a:spcAft>
              <a:buFont typeface="Arial" panose="020B0604020202020204" pitchFamily="34" charset="0"/>
              <a:buChar char="•"/>
            </a:pPr>
            <a:r>
              <a:rPr lang="en-US" b="0" dirty="0" smtClean="0">
                <a:solidFill>
                  <a:schemeClr val="accent1"/>
                </a:solidFill>
              </a:rPr>
              <a:t>One flagger may control traffic on low volume roadways (500 vpd or less) &amp; good visibility to each end of the work zone. Otherwise, two flaggers are required.</a:t>
            </a:r>
          </a:p>
          <a:p>
            <a:pPr marL="457200" indent="-339725">
              <a:spcBef>
                <a:spcPts val="0"/>
              </a:spcBef>
              <a:spcAft>
                <a:spcPts val="1800"/>
              </a:spcAft>
              <a:buFont typeface="Arial" panose="020B0604020202020204" pitchFamily="34" charset="0"/>
              <a:buChar char="•"/>
            </a:pPr>
            <a:r>
              <a:rPr lang="en-US" b="0" dirty="0">
                <a:solidFill>
                  <a:schemeClr val="accent1"/>
                </a:solidFill>
              </a:rPr>
              <a:t>Flaggers </a:t>
            </a:r>
            <a:r>
              <a:rPr lang="en-US" b="0" dirty="0" smtClean="0">
                <a:solidFill>
                  <a:schemeClr val="accent1"/>
                </a:solidFill>
              </a:rPr>
              <a:t>stand on the shoulder or as close as possible</a:t>
            </a:r>
            <a:r>
              <a:rPr lang="en-US" b="0" dirty="0">
                <a:solidFill>
                  <a:schemeClr val="accent1"/>
                </a:solidFill>
              </a:rPr>
              <a:t>, </a:t>
            </a:r>
            <a:r>
              <a:rPr lang="en-US" b="0" dirty="0" smtClean="0">
                <a:solidFill>
                  <a:schemeClr val="accent1"/>
                </a:solidFill>
              </a:rPr>
              <a:t>never entering the travel lane used by stopped or moving traffic</a:t>
            </a:r>
            <a:r>
              <a:rPr lang="en-US" b="0" dirty="0">
                <a:solidFill>
                  <a:schemeClr val="accent1"/>
                </a:solidFill>
              </a:rPr>
              <a:t>.</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smtClean="0"/>
              <a:t>FLAGGER UPDATES</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2054" name="Picture 6" descr="Image result for flag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1" y="3678658"/>
            <a:ext cx="3403600" cy="226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67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788619473"/>
              </p:ext>
            </p:extLst>
          </p:nvPr>
        </p:nvGraphicFramePr>
        <p:xfrm>
          <a:off x="437606" y="1295401"/>
          <a:ext cx="6801395" cy="4876800"/>
        </p:xfrm>
        <a:graphic>
          <a:graphicData uri="http://schemas.openxmlformats.org/drawingml/2006/table">
            <a:tbl>
              <a:tblPr firstRow="1" firstCol="1" bandRow="1">
                <a:tableStyleId>{5C22544A-7EE6-4342-B048-85BDC9FD1C3A}</a:tableStyleId>
              </a:tblPr>
              <a:tblGrid>
                <a:gridCol w="6801395">
                  <a:extLst>
                    <a:ext uri="{9D8B030D-6E8A-4147-A177-3AD203B41FA5}">
                      <a16:colId xmlns:a16="http://schemas.microsoft.com/office/drawing/2014/main" val="1680033298"/>
                    </a:ext>
                  </a:extLst>
                </a:gridCol>
              </a:tblGrid>
              <a:tr h="4876800">
                <a:tc>
                  <a:txBody>
                    <a:bodyPr/>
                    <a:lstStyle/>
                    <a:p>
                      <a:pPr marL="342900" marR="0" lvl="0" indent="-342900">
                        <a:lnSpc>
                          <a:spcPct val="107000"/>
                        </a:lnSpc>
                        <a:spcBef>
                          <a:spcPts val="0"/>
                        </a:spcBef>
                        <a:spcAft>
                          <a:spcPts val="1800"/>
                        </a:spcAft>
                        <a:buFont typeface="Symbol" panose="05050102010706020507" pitchFamily="18" charset="2"/>
                        <a:buChar char=""/>
                      </a:pPr>
                      <a:r>
                        <a:rPr lang="en-US" sz="2400" b="0" dirty="0" smtClean="0">
                          <a:solidFill>
                            <a:schemeClr val="tx2"/>
                          </a:solidFill>
                          <a:effectLst/>
                        </a:rPr>
                        <a:t>Flaggers speaks to motorist from the passenger side, DO NOT touch vehicles.</a:t>
                      </a:r>
                    </a:p>
                    <a:p>
                      <a:pPr marL="342900" marR="0" lvl="0" indent="-342900">
                        <a:lnSpc>
                          <a:spcPct val="107000"/>
                        </a:lnSpc>
                        <a:spcBef>
                          <a:spcPts val="0"/>
                        </a:spcBef>
                        <a:spcAft>
                          <a:spcPts val="1800"/>
                        </a:spcAft>
                        <a:buFont typeface="Symbol" panose="05050102010706020507" pitchFamily="18" charset="2"/>
                        <a:buChar char=""/>
                      </a:pPr>
                      <a:r>
                        <a:rPr lang="en-US" sz="2400" b="0" dirty="0" smtClean="0">
                          <a:solidFill>
                            <a:schemeClr val="tx2"/>
                          </a:solidFill>
                          <a:effectLst/>
                        </a:rPr>
                        <a:t>Flaggers shall not use cell phones or other similar devices. </a:t>
                      </a:r>
                    </a:p>
                    <a:p>
                      <a:pPr marL="342900" marR="0" lvl="0" indent="-342900" algn="l" defTabSz="914400" rtl="0" eaLnBrk="1" fontAlgn="auto" latinLnBrk="0" hangingPunct="1">
                        <a:lnSpc>
                          <a:spcPct val="107000"/>
                        </a:lnSpc>
                        <a:spcBef>
                          <a:spcPts val="0"/>
                        </a:spcBef>
                        <a:spcAft>
                          <a:spcPts val="1800"/>
                        </a:spcAft>
                        <a:buClrTx/>
                        <a:buSzTx/>
                        <a:buFont typeface="Symbol" panose="05050102010706020507" pitchFamily="18" charset="2"/>
                        <a:buChar char=""/>
                        <a:tabLst/>
                        <a:defRPr/>
                      </a:pPr>
                      <a:r>
                        <a:rPr lang="en-US" sz="2400" b="0" dirty="0" smtClean="0">
                          <a:solidFill>
                            <a:schemeClr val="tx2"/>
                          </a:solidFill>
                          <a:effectLst/>
                        </a:rPr>
                        <a:t>Flagger controls movements at intersections with references</a:t>
                      </a:r>
                      <a:r>
                        <a:rPr lang="en-US" sz="2400" b="0" baseline="0" dirty="0" smtClean="0">
                          <a:solidFill>
                            <a:schemeClr val="tx2"/>
                          </a:solidFill>
                          <a:effectLst/>
                        </a:rPr>
                        <a:t> to TTC-30 &amp; TTC-67.</a:t>
                      </a:r>
                    </a:p>
                    <a:p>
                      <a:pPr marL="342900" marR="0" lvl="0" indent="-342900" algn="l" defTabSz="914400" rtl="0" eaLnBrk="1" fontAlgn="auto" latinLnBrk="0" hangingPunct="1">
                        <a:lnSpc>
                          <a:spcPct val="107000"/>
                        </a:lnSpc>
                        <a:spcBef>
                          <a:spcPts val="0"/>
                        </a:spcBef>
                        <a:spcAft>
                          <a:spcPts val="1800"/>
                        </a:spcAft>
                        <a:buClrTx/>
                        <a:buSzTx/>
                        <a:buFont typeface="Symbol" panose="05050102010706020507" pitchFamily="18" charset="2"/>
                        <a:buChar char=""/>
                        <a:tabLst/>
                        <a:defRPr/>
                      </a:pPr>
                      <a:r>
                        <a:rPr lang="en-US" sz="2400" b="0" baseline="0" dirty="0" smtClean="0">
                          <a:solidFill>
                            <a:schemeClr val="tx2"/>
                          </a:solidFill>
                          <a:effectLst/>
                        </a:rPr>
                        <a:t>Day or Night flaggers shall wear full length Class E trousers or overalls.</a:t>
                      </a:r>
                    </a:p>
                    <a:p>
                      <a:pPr marL="0" marR="0" lvl="0" indent="0">
                        <a:lnSpc>
                          <a:spcPct val="107000"/>
                        </a:lnSpc>
                        <a:spcBef>
                          <a:spcPts val="0"/>
                        </a:spcBef>
                        <a:spcAft>
                          <a:spcPts val="0"/>
                        </a:spcAft>
                        <a:buFont typeface="Symbol" panose="05050102010706020507" pitchFamily="18" charset="2"/>
                        <a:buNone/>
                      </a:pPr>
                      <a:endParaRPr lang="en-US" sz="2800" dirty="0" smtClean="0">
                        <a:solidFill>
                          <a:schemeClr val="tx2"/>
                        </a:solidFill>
                        <a:effectLst/>
                      </a:endParaRPr>
                    </a:p>
                  </a:txBody>
                  <a:tcPr marL="68580" marR="68580" marT="0" marB="0">
                    <a:noFill/>
                  </a:tcPr>
                </a:tc>
                <a:extLst>
                  <a:ext uri="{0D108BD9-81ED-4DB2-BD59-A6C34878D82A}">
                    <a16:rowId xmlns:a16="http://schemas.microsoft.com/office/drawing/2014/main" val="2579744479"/>
                  </a:ext>
                </a:extLst>
              </a:tr>
            </a:tbl>
          </a:graphicData>
        </a:graphic>
      </p:graphicFrame>
      <p:sp>
        <p:nvSpPr>
          <p:cNvPr id="3" name="Title 2"/>
          <p:cNvSpPr>
            <a:spLocks noGrp="1"/>
          </p:cNvSpPr>
          <p:nvPr>
            <p:ph type="title"/>
          </p:nvPr>
        </p:nvSpPr>
        <p:spPr/>
        <p:txBody>
          <a:bodyPr/>
          <a:lstStyle/>
          <a:p>
            <a:r>
              <a:rPr lang="en-US" dirty="0" smtClean="0"/>
              <a:t>FLAGGER UPDATES</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pic>
        <p:nvPicPr>
          <p:cNvPr id="5" name="Picture 4"/>
          <p:cNvPicPr>
            <a:picLocks noChangeAspect="1"/>
          </p:cNvPicPr>
          <p:nvPr/>
        </p:nvPicPr>
        <p:blipFill>
          <a:blip r:embed="rId3"/>
          <a:stretch>
            <a:fillRect/>
          </a:stretch>
        </p:blipFill>
        <p:spPr>
          <a:xfrm>
            <a:off x="7162800" y="1066800"/>
            <a:ext cx="4381500" cy="3067050"/>
          </a:xfrm>
          <a:prstGeom prst="rect">
            <a:avLst/>
          </a:prstGeom>
        </p:spPr>
      </p:pic>
    </p:spTree>
    <p:extLst>
      <p:ext uri="{BB962C8B-B14F-4D97-AF65-F5344CB8AC3E}">
        <p14:creationId xmlns:p14="http://schemas.microsoft.com/office/powerpoint/2010/main" val="143536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993747486"/>
              </p:ext>
            </p:extLst>
          </p:nvPr>
        </p:nvGraphicFramePr>
        <p:xfrm>
          <a:off x="437606" y="1295401"/>
          <a:ext cx="11328400" cy="4885183"/>
        </p:xfrm>
        <a:graphic>
          <a:graphicData uri="http://schemas.openxmlformats.org/drawingml/2006/table">
            <a:tbl>
              <a:tblPr firstRow="1" firstCol="1" bandRow="1">
                <a:tableStyleId>{5C22544A-7EE6-4342-B048-85BDC9FD1C3A}</a:tableStyleId>
              </a:tblPr>
              <a:tblGrid>
                <a:gridCol w="11328400">
                  <a:extLst>
                    <a:ext uri="{9D8B030D-6E8A-4147-A177-3AD203B41FA5}">
                      <a16:colId xmlns:a16="http://schemas.microsoft.com/office/drawing/2014/main" val="1680033298"/>
                    </a:ext>
                  </a:extLst>
                </a:gridCol>
              </a:tblGrid>
              <a:tr h="4340883">
                <a:tc>
                  <a:txBody>
                    <a:bodyPr/>
                    <a:lstStyle/>
                    <a:p>
                      <a:pPr marL="0" marR="0">
                        <a:lnSpc>
                          <a:spcPct val="107000"/>
                        </a:lnSpc>
                        <a:spcBef>
                          <a:spcPts val="0"/>
                        </a:spcBef>
                        <a:spcAft>
                          <a:spcPts val="0"/>
                        </a:spcAft>
                      </a:pPr>
                      <a:r>
                        <a:rPr lang="en-US" sz="2800" u="sng" dirty="0" smtClean="0">
                          <a:solidFill>
                            <a:schemeClr val="tx2"/>
                          </a:solidFill>
                          <a:effectLst/>
                        </a:rPr>
                        <a:t>Guidance Statements Added:</a:t>
                      </a:r>
                    </a:p>
                    <a:p>
                      <a:pPr marL="342900" marR="0" lvl="0" indent="-342900">
                        <a:lnSpc>
                          <a:spcPct val="107000"/>
                        </a:lnSpc>
                        <a:spcBef>
                          <a:spcPts val="0"/>
                        </a:spcBef>
                        <a:spcAft>
                          <a:spcPts val="0"/>
                        </a:spcAft>
                        <a:buFont typeface="Symbol" panose="05050102010706020507" pitchFamily="18" charset="2"/>
                        <a:buChar char=""/>
                      </a:pPr>
                      <a:r>
                        <a:rPr lang="en-US" sz="2800" b="0" dirty="0" smtClean="0">
                          <a:solidFill>
                            <a:schemeClr val="tx2"/>
                          </a:solidFill>
                          <a:effectLst/>
                        </a:rPr>
                        <a:t>Stoppage Timeframes</a:t>
                      </a:r>
                    </a:p>
                    <a:p>
                      <a:pPr marL="692150" marR="0" lvl="0" indent="-346075">
                        <a:lnSpc>
                          <a:spcPct val="107000"/>
                        </a:lnSpc>
                        <a:spcBef>
                          <a:spcPts val="0"/>
                        </a:spcBef>
                        <a:spcAft>
                          <a:spcPts val="0"/>
                        </a:spcAft>
                        <a:buFont typeface="Symbol" panose="05050102010706020507" pitchFamily="18" charset="2"/>
                        <a:buChar char=""/>
                      </a:pPr>
                      <a:r>
                        <a:rPr lang="en-US" sz="2400" b="1" kern="1200" dirty="0" smtClean="0">
                          <a:solidFill>
                            <a:srgbClr val="00408D"/>
                          </a:solidFill>
                          <a:latin typeface="+mn-lt"/>
                          <a:ea typeface="+mn-ea"/>
                          <a:cs typeface="+mn-cs"/>
                        </a:rPr>
                        <a:t> 8 </a:t>
                      </a:r>
                      <a:r>
                        <a:rPr lang="en-US" sz="2400" b="1" dirty="0" smtClean="0">
                          <a:solidFill>
                            <a:srgbClr val="00408D"/>
                          </a:solidFill>
                          <a:latin typeface="+mn-lt"/>
                          <a:ea typeface="+mn-ea"/>
                        </a:rPr>
                        <a:t>Minutes For High Volume Roadways (500 Vehicles Or &gt; Per Day)</a:t>
                      </a:r>
                    </a:p>
                    <a:p>
                      <a:pPr marL="692150" marR="0" lvl="0" indent="-346075">
                        <a:lnSpc>
                          <a:spcPct val="107000"/>
                        </a:lnSpc>
                        <a:spcBef>
                          <a:spcPts val="0"/>
                        </a:spcBef>
                        <a:spcAft>
                          <a:spcPts val="1800"/>
                        </a:spcAft>
                        <a:buFont typeface="Symbol" panose="05050102010706020507" pitchFamily="18" charset="2"/>
                        <a:buChar char=""/>
                      </a:pPr>
                      <a:r>
                        <a:rPr lang="en-US" sz="2400" b="1" dirty="0" smtClean="0">
                          <a:solidFill>
                            <a:srgbClr val="00408D"/>
                          </a:solidFill>
                          <a:latin typeface="+mn-lt"/>
                          <a:ea typeface="+mn-ea"/>
                        </a:rPr>
                        <a:t>12 Minutes For &lt; 500 Vehicles Per Day</a:t>
                      </a:r>
                    </a:p>
                    <a:p>
                      <a:pPr marL="342900" marR="0" lvl="0" indent="-342900">
                        <a:lnSpc>
                          <a:spcPct val="107000"/>
                        </a:lnSpc>
                        <a:spcBef>
                          <a:spcPts val="0"/>
                        </a:spcBef>
                        <a:spcAft>
                          <a:spcPts val="0"/>
                        </a:spcAft>
                        <a:buFont typeface="Symbol" panose="05050102010706020507" pitchFamily="18" charset="2"/>
                        <a:buChar char=""/>
                      </a:pPr>
                      <a:r>
                        <a:rPr lang="en-US" sz="2800" b="0" dirty="0" smtClean="0">
                          <a:solidFill>
                            <a:schemeClr val="tx2"/>
                          </a:solidFill>
                          <a:effectLst/>
                        </a:rPr>
                        <a:t>PCMS recommended with stoppage greater than 12 Minutes</a:t>
                      </a:r>
                    </a:p>
                    <a:p>
                      <a:pPr marL="0" marR="0">
                        <a:lnSpc>
                          <a:spcPct val="107000"/>
                        </a:lnSpc>
                        <a:spcBef>
                          <a:spcPts val="0"/>
                        </a:spcBef>
                        <a:spcAft>
                          <a:spcPts val="0"/>
                        </a:spcAft>
                      </a:pPr>
                      <a:endParaRPr lang="en-US" sz="1600" dirty="0" smtClean="0">
                        <a:solidFill>
                          <a:schemeClr val="tx2"/>
                        </a:solidFill>
                        <a:effectLst/>
                      </a:endParaRPr>
                    </a:p>
                    <a:p>
                      <a:pPr marL="0" marR="0">
                        <a:lnSpc>
                          <a:spcPct val="107000"/>
                        </a:lnSpc>
                        <a:spcBef>
                          <a:spcPts val="0"/>
                        </a:spcBef>
                        <a:spcAft>
                          <a:spcPts val="0"/>
                        </a:spcAft>
                      </a:pPr>
                      <a:r>
                        <a:rPr lang="en-US" sz="2800" u="sng" dirty="0" smtClean="0">
                          <a:solidFill>
                            <a:schemeClr val="tx2"/>
                          </a:solidFill>
                          <a:effectLst/>
                        </a:rPr>
                        <a:t>Option Statements:</a:t>
                      </a:r>
                    </a:p>
                    <a:p>
                      <a:pPr marL="457200" marR="0" indent="-457200">
                        <a:lnSpc>
                          <a:spcPct val="107000"/>
                        </a:lnSpc>
                        <a:spcBef>
                          <a:spcPts val="0"/>
                        </a:spcBef>
                        <a:spcAft>
                          <a:spcPts val="0"/>
                        </a:spcAft>
                        <a:buFont typeface="Arial" panose="020B0604020202020204" pitchFamily="34" charset="0"/>
                        <a:buChar char="•"/>
                      </a:pPr>
                      <a:r>
                        <a:rPr lang="en-US" sz="2800" b="0" dirty="0" smtClean="0">
                          <a:solidFill>
                            <a:schemeClr val="tx2"/>
                          </a:solidFill>
                          <a:effectLst/>
                        </a:rPr>
                        <a:t>Flagger may need to control access</a:t>
                      </a:r>
                      <a:r>
                        <a:rPr lang="en-US" sz="2800" b="0" baseline="0" dirty="0" smtClean="0">
                          <a:solidFill>
                            <a:schemeClr val="tx2"/>
                          </a:solidFill>
                          <a:effectLst/>
                        </a:rPr>
                        <a:t> to private entrances/driveways as directed by the engineer with advance notification to the property owner.</a:t>
                      </a:r>
                    </a:p>
                  </a:txBody>
                  <a:tcPr marL="68580" marR="68580" marT="0" marB="0">
                    <a:noFill/>
                  </a:tcPr>
                </a:tc>
                <a:extLst>
                  <a:ext uri="{0D108BD9-81ED-4DB2-BD59-A6C34878D82A}">
                    <a16:rowId xmlns:a16="http://schemas.microsoft.com/office/drawing/2014/main" val="2579744479"/>
                  </a:ext>
                </a:extLst>
              </a:tr>
              <a:tr h="237446">
                <a:tc>
                  <a:txBody>
                    <a:bodyPr/>
                    <a:lstStyle/>
                    <a:p>
                      <a:pPr marL="0" marR="0">
                        <a:lnSpc>
                          <a:spcPct val="107000"/>
                        </a:lnSpc>
                        <a:spcBef>
                          <a:spcPts val="0"/>
                        </a:spcBef>
                        <a:spcAft>
                          <a:spcPts val="0"/>
                        </a:spcAft>
                      </a:pPr>
                      <a:r>
                        <a:rPr lang="en-US" sz="1800" b="1" i="1" kern="1200" dirty="0" smtClean="0">
                          <a:solidFill>
                            <a:schemeClr val="lt1"/>
                          </a:solidFill>
                          <a:effectLst/>
                          <a:latin typeface="+mn-lt"/>
                          <a:ea typeface="+mn-ea"/>
                          <a:cs typeface="+mn-cs"/>
                        </a:rPr>
                        <a:t>10 minutes for high volume roadways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891855650"/>
                  </a:ext>
                </a:extLst>
              </a:tr>
              <a:tr h="146070">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32463179"/>
                  </a:ext>
                </a:extLst>
              </a:tr>
            </a:tbl>
          </a:graphicData>
        </a:graphic>
      </p:graphicFrame>
      <p:sp>
        <p:nvSpPr>
          <p:cNvPr id="3" name="Title 2"/>
          <p:cNvSpPr>
            <a:spLocks noGrp="1"/>
          </p:cNvSpPr>
          <p:nvPr>
            <p:ph type="title"/>
          </p:nvPr>
        </p:nvSpPr>
        <p:spPr/>
        <p:txBody>
          <a:bodyPr/>
          <a:lstStyle/>
          <a:p>
            <a:r>
              <a:rPr lang="en-US" dirty="0" smtClean="0"/>
              <a:t>FLAGGER UPDATES</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sp>
        <p:nvSpPr>
          <p:cNvPr id="5" name="Rectangle 4"/>
          <p:cNvSpPr/>
          <p:nvPr/>
        </p:nvSpPr>
        <p:spPr bwMode="auto">
          <a:xfrm>
            <a:off x="11201732" y="1468670"/>
            <a:ext cx="67437" cy="2268078"/>
          </a:xfrm>
          <a:prstGeom prst="rect">
            <a:avLst/>
          </a:prstGeom>
          <a:solidFill>
            <a:schemeClr val="bg1"/>
          </a:solidFill>
          <a:ln w="63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606" y="235792"/>
            <a:ext cx="1262062" cy="1262062"/>
          </a:xfrm>
          <a:prstGeom prst="rect">
            <a:avLst/>
          </a:prstGeom>
        </p:spPr>
      </p:pic>
    </p:spTree>
    <p:extLst>
      <p:ext uri="{BB962C8B-B14F-4D97-AF65-F5344CB8AC3E}">
        <p14:creationId xmlns:p14="http://schemas.microsoft.com/office/powerpoint/2010/main" val="96379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smtClean="0"/>
              <a:t>Virginia Department of Transportation</a:t>
            </a:r>
            <a:endParaRPr lang="en-US" dirty="0"/>
          </a:p>
        </p:txBody>
      </p:sp>
      <p:pic>
        <p:nvPicPr>
          <p:cNvPr id="6" name="Picture 5" descr="letodrivereducation - Street &lt;strong&gt;Signs&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375687"/>
            <a:ext cx="1905000" cy="1905000"/>
          </a:xfrm>
          <a:prstGeom prst="rect">
            <a:avLst/>
          </a:prstGeom>
        </p:spPr>
      </p:pic>
      <p:sp>
        <p:nvSpPr>
          <p:cNvPr id="7" name="Title 2"/>
          <p:cNvSpPr>
            <a:spLocks noGrp="1"/>
          </p:cNvSpPr>
          <p:nvPr>
            <p:ph type="title"/>
          </p:nvPr>
        </p:nvSpPr>
        <p:spPr>
          <a:xfrm>
            <a:off x="513806" y="558892"/>
            <a:ext cx="11176000" cy="533400"/>
          </a:xfrm>
        </p:spPr>
        <p:txBody>
          <a:bodyPr/>
          <a:lstStyle/>
          <a:p>
            <a:r>
              <a:rPr lang="en-US" dirty="0" smtClean="0"/>
              <a:t>Flagger Station at Railroad Crossing</a:t>
            </a:r>
            <a:endParaRPr lang="en-US" dirty="0"/>
          </a:p>
        </p:txBody>
      </p:sp>
      <p:graphicFrame>
        <p:nvGraphicFramePr>
          <p:cNvPr id="8" name="Content Placeholder 5"/>
          <p:cNvGraphicFramePr>
            <a:graphicFrameLocks noGrp="1"/>
          </p:cNvGraphicFramePr>
          <p:nvPr>
            <p:ph idx="1"/>
            <p:extLst>
              <p:ext uri="{D42A27DB-BD31-4B8C-83A1-F6EECF244321}">
                <p14:modId xmlns:p14="http://schemas.microsoft.com/office/powerpoint/2010/main" val="3249512510"/>
              </p:ext>
            </p:extLst>
          </p:nvPr>
        </p:nvGraphicFramePr>
        <p:xfrm>
          <a:off x="392612" y="2074647"/>
          <a:ext cx="11328400" cy="1386015"/>
        </p:xfrm>
        <a:graphic>
          <a:graphicData uri="http://schemas.openxmlformats.org/drawingml/2006/table">
            <a:tbl>
              <a:tblPr firstRow="1" firstCol="1" bandRow="1">
                <a:tableStyleId>{5C22544A-7EE6-4342-B048-85BDC9FD1C3A}</a:tableStyleId>
              </a:tblPr>
              <a:tblGrid>
                <a:gridCol w="11328400">
                  <a:extLst>
                    <a:ext uri="{9D8B030D-6E8A-4147-A177-3AD203B41FA5}">
                      <a16:colId xmlns:a16="http://schemas.microsoft.com/office/drawing/2014/main" val="1680033298"/>
                    </a:ext>
                  </a:extLst>
                </a:gridCol>
              </a:tblGrid>
              <a:tr h="694357">
                <a:tc>
                  <a:txBody>
                    <a:bodyPr/>
                    <a:lstStyle/>
                    <a:p>
                      <a:pPr marL="0" marR="0">
                        <a:lnSpc>
                          <a:spcPct val="107000"/>
                        </a:lnSpc>
                        <a:spcBef>
                          <a:spcPts val="0"/>
                        </a:spcBef>
                        <a:spcAft>
                          <a:spcPts val="0"/>
                        </a:spcAft>
                      </a:pPr>
                      <a:r>
                        <a:rPr lang="en-US" sz="2800" b="0" u="none" dirty="0" smtClean="0">
                          <a:solidFill>
                            <a:schemeClr val="accent2">
                              <a:lumMod val="75000"/>
                            </a:schemeClr>
                          </a:solidFill>
                          <a:effectLst/>
                        </a:rPr>
                        <a:t>Coordination with the railroad required</a:t>
                      </a:r>
                      <a:r>
                        <a:rPr lang="en-US" sz="2800" b="0" u="none" baseline="0" dirty="0" smtClean="0">
                          <a:solidFill>
                            <a:schemeClr val="accent2">
                              <a:lumMod val="75000"/>
                            </a:schemeClr>
                          </a:solidFill>
                          <a:effectLst/>
                        </a:rPr>
                        <a:t> for railroad flagger and watchperson services</a:t>
                      </a:r>
                    </a:p>
                  </a:txBody>
                  <a:tcPr marL="68580" marR="68580" marT="0" marB="0">
                    <a:noFill/>
                  </a:tcPr>
                </a:tc>
                <a:extLst>
                  <a:ext uri="{0D108BD9-81ED-4DB2-BD59-A6C34878D82A}">
                    <a16:rowId xmlns:a16="http://schemas.microsoft.com/office/drawing/2014/main" val="2579744479"/>
                  </a:ext>
                </a:extLst>
              </a:tr>
              <a:tr h="219912">
                <a:tc>
                  <a:txBody>
                    <a:bodyPr/>
                    <a:lstStyle/>
                    <a:p>
                      <a:pPr marL="0" marR="0">
                        <a:lnSpc>
                          <a:spcPct val="107000"/>
                        </a:lnSpc>
                        <a:spcBef>
                          <a:spcPts val="0"/>
                        </a:spcBef>
                        <a:spcAft>
                          <a:spcPts val="0"/>
                        </a:spcAft>
                      </a:pPr>
                      <a:r>
                        <a:rPr lang="en-US" sz="1800" b="1" i="1" kern="1200" dirty="0" smtClean="0">
                          <a:solidFill>
                            <a:schemeClr val="lt1"/>
                          </a:solidFill>
                          <a:effectLst/>
                          <a:latin typeface="+mn-lt"/>
                          <a:ea typeface="+mn-ea"/>
                          <a:cs typeface="+mn-cs"/>
                        </a:rPr>
                        <a:t>10 minutes for high volume roadways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891855650"/>
                  </a:ext>
                </a:extLst>
              </a:tr>
              <a:tr h="135284">
                <a:tc>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32463179"/>
                  </a:ext>
                </a:extLst>
              </a:tr>
            </a:tbl>
          </a:graphicData>
        </a:graphic>
      </p:graphicFrame>
      <p:pic>
        <p:nvPicPr>
          <p:cNvPr id="10" name="Picture 9" descr="Long traffic delays as Five Corners roundabout ..."/>
          <p:cNvPicPr>
            <a:picLocks noChangeAspect="1"/>
          </p:cNvPicPr>
          <p:nvPr/>
        </p:nvPicPr>
        <p:blipFill rotWithShape="1">
          <a:blip r:embed="rId4" cstate="print">
            <a:extLst>
              <a:ext uri="{28A0092B-C50C-407E-A947-70E740481C1C}">
                <a14:useLocalDpi xmlns:a14="http://schemas.microsoft.com/office/drawing/2010/main" val="0"/>
              </a:ext>
            </a:extLst>
          </a:blip>
          <a:srcRect l="18167" r="9165" b="7212"/>
          <a:stretch/>
        </p:blipFill>
        <p:spPr>
          <a:xfrm>
            <a:off x="10896799" y="258404"/>
            <a:ext cx="899236" cy="1735320"/>
          </a:xfrm>
          <a:prstGeom prst="rect">
            <a:avLst/>
          </a:prstGeom>
        </p:spPr>
      </p:pic>
    </p:spTree>
    <p:extLst>
      <p:ext uri="{BB962C8B-B14F-4D97-AF65-F5344CB8AC3E}">
        <p14:creationId xmlns:p14="http://schemas.microsoft.com/office/powerpoint/2010/main" val="301086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utomated Flagging Assist Device"/>
          <p:cNvPicPr>
            <a:picLocks noChangeAspect="1" noChangeArrowheads="1"/>
          </p:cNvPicPr>
          <p:nvPr/>
        </p:nvPicPr>
        <p:blipFill rotWithShape="1">
          <a:blip r:embed="rId3">
            <a:extLst>
              <a:ext uri="{28A0092B-C50C-407E-A947-70E740481C1C}">
                <a14:useLocalDpi xmlns:a14="http://schemas.microsoft.com/office/drawing/2010/main" val="0"/>
              </a:ext>
            </a:extLst>
          </a:blip>
          <a:srcRect t="7797" b="1236"/>
          <a:stretch/>
        </p:blipFill>
        <p:spPr bwMode="auto">
          <a:xfrm>
            <a:off x="8382000" y="3618689"/>
            <a:ext cx="2391294"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pPr marL="457200" indent="-457200">
              <a:buFont typeface="Arial" panose="020B0604020202020204" pitchFamily="34" charset="0"/>
              <a:buChar char="•"/>
            </a:pPr>
            <a:r>
              <a:rPr lang="en-US" b="0" dirty="0">
                <a:ea typeface="Times New Roman" panose="02020603050405020304" pitchFamily="18" charset="0"/>
              </a:rPr>
              <a:t>When used, an AFAD shall </a:t>
            </a:r>
            <a:r>
              <a:rPr lang="en-US" b="0" dirty="0" smtClean="0">
                <a:ea typeface="Times New Roman" panose="02020603050405020304" pitchFamily="18" charset="0"/>
              </a:rPr>
              <a:t>only operated by </a:t>
            </a:r>
            <a:r>
              <a:rPr lang="en-US" b="0" dirty="0">
                <a:ea typeface="Times New Roman" panose="02020603050405020304" pitchFamily="18" charset="0"/>
              </a:rPr>
              <a:t>a certified flagger </a:t>
            </a:r>
            <a:endParaRPr lang="en-US" b="0" dirty="0" smtClean="0"/>
          </a:p>
          <a:p>
            <a:pPr marL="457200" indent="-457200">
              <a:buFont typeface="Arial" panose="020B0604020202020204" pitchFamily="34" charset="0"/>
              <a:buChar char="•"/>
            </a:pPr>
            <a:r>
              <a:rPr lang="en-US" b="0" dirty="0"/>
              <a:t>The operator must have an unobstructed view of the Automatic Flagger Assistance Device and approaching traffic in both directions or if the AFAD is working on its own individual network, cameras may be used at each device to view traffic from both directions</a:t>
            </a:r>
            <a:endParaRPr lang="en-US" b="0" dirty="0" smtClean="0"/>
          </a:p>
          <a:p>
            <a:pPr marL="457200" indent="-457200">
              <a:buFont typeface="Arial" panose="020B0604020202020204" pitchFamily="34" charset="0"/>
              <a:buChar char="•"/>
            </a:pPr>
            <a:r>
              <a:rPr lang="en-US" b="0" dirty="0" smtClean="0"/>
              <a:t>Delineated with a 4 Cone Taper.</a:t>
            </a:r>
          </a:p>
          <a:p>
            <a:pPr marL="457200" indent="-457200">
              <a:buFont typeface="Arial" panose="020B0604020202020204" pitchFamily="34" charset="0"/>
              <a:buChar char="•"/>
            </a:pPr>
            <a:r>
              <a:rPr lang="en-US" b="0" dirty="0" smtClean="0"/>
              <a:t>If unmanned with a 4 Drum Taper.</a:t>
            </a:r>
          </a:p>
          <a:p>
            <a:pPr marL="457200" indent="-457200">
              <a:buFont typeface="Arial" panose="020B0604020202020204" pitchFamily="34" charset="0"/>
              <a:buChar char="•"/>
            </a:pPr>
            <a:r>
              <a:rPr lang="en-US" b="0" dirty="0" smtClean="0"/>
              <a:t>AFAD Figures added to Section 6H</a:t>
            </a:r>
            <a:endParaRPr lang="en-US" b="0" dirty="0"/>
          </a:p>
        </p:txBody>
      </p:sp>
      <p:sp>
        <p:nvSpPr>
          <p:cNvPr id="3" name="Title 2"/>
          <p:cNvSpPr>
            <a:spLocks noGrp="1"/>
          </p:cNvSpPr>
          <p:nvPr>
            <p:ph type="title"/>
          </p:nvPr>
        </p:nvSpPr>
        <p:spPr/>
        <p:txBody>
          <a:bodyPr/>
          <a:lstStyle/>
          <a:p>
            <a:r>
              <a:rPr lang="en-US" dirty="0" smtClean="0"/>
              <a:t>AUTOMATED FLAGGING ASSISTANCE DEVICE (AFAD)</a:t>
            </a:r>
            <a:endParaRPr lang="en-US" dirty="0"/>
          </a:p>
        </p:txBody>
      </p:sp>
      <p:sp>
        <p:nvSpPr>
          <p:cNvPr id="4" name="Footer Placeholder 3"/>
          <p:cNvSpPr>
            <a:spLocks noGrp="1"/>
          </p:cNvSpPr>
          <p:nvPr>
            <p:ph type="ftr" sz="quarter" idx="3"/>
          </p:nvPr>
        </p:nvSpPr>
        <p:spPr/>
        <p:txBody>
          <a:bodyPr/>
          <a:lstStyle/>
          <a:p>
            <a:r>
              <a:rPr lang="en-US" dirty="0" smtClean="0"/>
              <a:t>Virginia Department of Transportation</a:t>
            </a:r>
            <a:endParaRPr lang="en-US" dirty="0"/>
          </a:p>
        </p:txBody>
      </p:sp>
    </p:spTree>
    <p:extLst>
      <p:ext uri="{BB962C8B-B14F-4D97-AF65-F5344CB8AC3E}">
        <p14:creationId xmlns:p14="http://schemas.microsoft.com/office/powerpoint/2010/main" val="94639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VDOTtemplate1">
  <a:themeElements>
    <a:clrScheme name="VDOT">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0060AA"/>
      </a:hlink>
      <a:folHlink>
        <a:srgbClr val="949CA1"/>
      </a:folHlink>
    </a:clrScheme>
    <a:fontScheme name="VDOTtemplat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VDOTtemplate1 1">
        <a:dk1>
          <a:srgbClr val="0060AA"/>
        </a:dk1>
        <a:lt1>
          <a:srgbClr val="FFFFFF"/>
        </a:lt1>
        <a:dk2>
          <a:srgbClr val="F47735"/>
        </a:dk2>
        <a:lt2>
          <a:srgbClr val="2D2015"/>
        </a:lt2>
        <a:accent1>
          <a:srgbClr val="F47735"/>
        </a:accent1>
        <a:accent2>
          <a:srgbClr val="F79A68"/>
        </a:accent2>
        <a:accent3>
          <a:srgbClr val="FFFFFF"/>
        </a:accent3>
        <a:accent4>
          <a:srgbClr val="005191"/>
        </a:accent4>
        <a:accent5>
          <a:srgbClr val="F8BDAE"/>
        </a:accent5>
        <a:accent6>
          <a:srgbClr val="E08B5E"/>
        </a:accent6>
        <a:hlink>
          <a:srgbClr val="0060AA"/>
        </a:hlink>
        <a:folHlink>
          <a:srgbClr val="949CA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ev2 WAPM" id="{7174D5CF-92B3-420E-B610-E1D5CDC1D187}" vid="{B2860EBE-BA93-4108-AEC2-527EACE548B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65251e2-4269-43f1-8801-163ca3fb319b">
      <Value>434</Value>
      <Value>433</Value>
      <Value>1189</Value>
      <Value>1255</Value>
      <Value>7227</Value>
      <Value>7226</Value>
      <Value>5</Value>
      <Value>4</Value>
      <Value>3</Value>
    </TaxCatchAll>
    <TaxKeywordTaxHTField xmlns="465251e2-4269-43f1-8801-163ca3fb319b">
      <Terms xmlns="http://schemas.microsoft.com/office/infopath/2007/PartnerControls">
        <TermInfo xmlns="http://schemas.microsoft.com/office/infopath/2007/PartnerControls">
          <TermName xmlns="http://schemas.microsoft.com/office/infopath/2007/PartnerControls">VDOT PowerPoint</TermName>
          <TermId xmlns="http://schemas.microsoft.com/office/infopath/2007/PartnerControls">e419e7ed-8b7d-48ae-9eca-519777a20d1d</TermId>
        </TermInfo>
        <TermInfo xmlns="http://schemas.microsoft.com/office/infopath/2007/PartnerControls">
          <TermName xmlns="http://schemas.microsoft.com/office/infopath/2007/PartnerControls">PowerPoint template</TermName>
          <TermId xmlns="http://schemas.microsoft.com/office/infopath/2007/PartnerControls">cf4b8738-cccb-465e-ad88-d3daca1c2410</TermId>
        </TermInfo>
        <TermInfo xmlns="http://schemas.microsoft.com/office/infopath/2007/PartnerControls">
          <TermName xmlns="http://schemas.microsoft.com/office/infopath/2007/PartnerControls">VDOT template</TermName>
          <TermId xmlns="http://schemas.microsoft.com/office/infopath/2007/PartnerControls">37aaf80a-a557-47ad-b17b-163a03800fc0</TermId>
        </TermInfo>
      </Terms>
    </TaxKeywordTaxHTField>
    <vdotAudienceTaxHTField0 xmlns="http://schemas.microsoft.com/sharepoint/v3/fields">
      <Terms xmlns="http://schemas.microsoft.com/office/infopath/2007/PartnerControls">
        <TermInfo xmlns="http://schemas.microsoft.com/office/infopath/2007/PartnerControls">
          <TermName xmlns="http://schemas.microsoft.com/office/infopath/2007/PartnerControls">Internal and External</TermName>
          <TermId xmlns="http://schemas.microsoft.com/office/infopath/2007/PartnerControls">bd468127-f865-41ec-8cae-906ac913ec73</TermId>
        </TermInfo>
      </Terms>
    </vdotAudienceTaxHTField0>
    <vdotDocumentOwnershipTaxHTField0 xmlns="http://schemas.microsoft.com/sharepoint/v3/fields">
      <Terms xmlns="http://schemas.microsoft.com/office/infopath/2007/PartnerControls">
        <TermInfo xmlns="http://schemas.microsoft.com/office/infopath/2007/PartnerControls">
          <TermName xmlns="http://schemas.microsoft.com/office/infopath/2007/PartnerControls">Division Administrator</TermName>
          <TermId xmlns="http://schemas.microsoft.com/office/infopath/2007/PartnerControls">7f1069d7-14e6-4d28-bffd-f0829fa67576</TermId>
        </TermInfo>
      </Terms>
    </vdotDocumentOwnershipTaxHTField0>
    <vdotPrimaryCategoryTaxHTField0 xmlns="http://schemas.microsoft.com/sharepoint/v3/fields">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17ad0728-ca9f-42a6-a3de-52c6acd6059c</TermId>
        </TermInfo>
      </Terms>
    </vdotPrimaryCategoryTaxHTField0>
    <vdotPowerUser xmlns="http://schemas.microsoft.com/sharepoint/v3">
      <UserInfo>
        <DisplayName>Yanishak, Charity (VDOT)</DisplayName>
        <AccountId>29</AccountId>
        <AccountType/>
      </UserInfo>
    </vdotPowerUser>
    <vdotNonGovernanceCategoryTaxHTField0 xmlns="http://schemas.microsoft.com/sharepoint/v3/fields">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17ad0728-ca9f-42a6-a3de-52c6acd6059c</TermId>
        </TermInfo>
      </Terms>
    </vdotNonGovernanceCategoryTaxHTField0>
    <vdotRelatedResource xmlns="http://schemas.microsoft.com/sharepoint/v3">
      <Url xsi:nil="true"/>
      <Description xsi:nil="true"/>
    </vdotRelatedResource>
    <vdotAddCategoriesTaxHTField0 xmlns="http://schemas.microsoft.com/sharepoint/v3/fields">
      <Terms xmlns="http://schemas.microsoft.com/office/infopath/2007/PartnerControls"/>
    </vdotAddCategoriesTaxHTField0>
    <vdotVDOTOfficeTaxHTField0 xmlns="http://schemas.microsoft.com/sharepoint/v3/fields">
      <Terms xmlns="http://schemas.microsoft.com/office/infopath/2007/PartnerControls">
        <TermInfo xmlns="http://schemas.microsoft.com/office/infopath/2007/PartnerControls">
          <TermName xmlns="http://schemas.microsoft.com/office/infopath/2007/PartnerControls">Communications</TermName>
          <TermId xmlns="http://schemas.microsoft.com/office/infopath/2007/PartnerControls">ad754f04-afdb-498e-b856-7903481e82cd</TermId>
        </TermInfo>
      </Terms>
    </vdotVDOTOfficeTaxHTField0>
    <vdotDateOfReviewTaxHTField0 xmlns="http://schemas.microsoft.com/sharepoint/v3/fields">
      <Terms xmlns="http://schemas.microsoft.com/office/infopath/2007/PartnerControls">
        <TermInfo xmlns="http://schemas.microsoft.com/office/infopath/2007/PartnerControls">
          <TermName xmlns="http://schemas.microsoft.com/office/infopath/2007/PartnerControls">One Year</TermName>
          <TermId xmlns="http://schemas.microsoft.com/office/infopath/2007/PartnerControls">326c3b65-1246-458f-bba5-086cf61f7a39</TermId>
        </TermInfo>
      </Terms>
    </vdotDateOfReviewTaxHTField0>
    <vdotPublishingNotes xmlns="627f1986-7bb5-487f-9d92-3550f27f3e8e">The official powerpoint template for the Virginia Department of Transportation. </vdotPublishingNotes>
    <vdotSourceUrl xmlns="627f1986-7bb5-487f-9d92-3550f27f3e8e">
      <Url>https://insidevdot.cov.virginia.gov/div/pa/CDW/CDWDocs/Forms/DispForm.aspx?ID=122</Url>
      <Description>VDOTPowerPointTemplate.potx</Description>
    </vdotSourceUrl>
    <vdotDateOfIssue xmlns="627f1986-7bb5-487f-9d92-3550f27f3e8e">2018-01-29T05:00:00+00:00</vdotDateOfIssue>
    <vdotDocumentStatus xmlns="627f1986-7bb5-487f-9d92-3550f27f3e8e">VDOTPowerPointTemplate.potx version 4.0 was routed to the Metadata Management Workspace.</vdotDocument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Non Governance Document" ma:contentTypeID="0x0101006B60110E8C6C405BB105122410B41DE102001E231B52A4FB7F44A88225A31797A445" ma:contentTypeVersion="3" ma:contentTypeDescription="Use this content type to upload Non Governance Documents." ma:contentTypeScope="" ma:versionID="0153320855a514fc215bdac40939bd48">
  <xsd:schema xmlns:xsd="http://www.w3.org/2001/XMLSchema" xmlns:xs="http://www.w3.org/2001/XMLSchema" xmlns:p="http://schemas.microsoft.com/office/2006/metadata/properties" xmlns:ns1="http://schemas.microsoft.com/sharepoint/v3" xmlns:ns2="627f1986-7bb5-487f-9d92-3550f27f3e8e" xmlns:ns3="465251e2-4269-43f1-8801-163ca3fb319b" xmlns:ns4="http://schemas.microsoft.com/sharepoint/v3/fields" targetNamespace="http://schemas.microsoft.com/office/2006/metadata/properties" ma:root="true" ma:fieldsID="f83930511f2c46ae56be80317fe89b19" ns1:_="" ns2:_="" ns3:_="" ns4:_="">
    <xsd:import namespace="http://schemas.microsoft.com/sharepoint/v3"/>
    <xsd:import namespace="627f1986-7bb5-487f-9d92-3550f27f3e8e"/>
    <xsd:import namespace="465251e2-4269-43f1-8801-163ca3fb319b"/>
    <xsd:import namespace="http://schemas.microsoft.com/sharepoint/v3/fields"/>
    <xsd:element name="properties">
      <xsd:complexType>
        <xsd:sequence>
          <xsd:element name="documentManagement">
            <xsd:complexType>
              <xsd:all>
                <xsd:element ref="ns2:vdotDateOfIssue" minOccurs="0"/>
                <xsd:element ref="ns1:vdotRelatedResource" minOccurs="0"/>
                <xsd:element ref="ns2:vdotPublishingNotes" minOccurs="0"/>
                <xsd:element ref="ns1:vdotPowerUser" minOccurs="0"/>
                <xsd:element ref="ns2:vdotSourceUrl" minOccurs="0"/>
                <xsd:element ref="ns2:vdotDocumentStatus" minOccurs="0"/>
                <xsd:element ref="ns4:vdotVDOTOfficeTaxHTField0" minOccurs="0"/>
                <xsd:element ref="ns4:vdotDocumentOwnershipTaxHTField0" minOccurs="0"/>
                <xsd:element ref="ns4:vdotAudienceTaxHTField0" minOccurs="0"/>
                <xsd:element ref="ns4:vdotDateOfReviewTaxHTField0" minOccurs="0"/>
                <xsd:element ref="ns4:vdotNonGovernanceCategoryTaxHTField0" minOccurs="0"/>
                <xsd:element ref="ns4:vdotPrimaryCategoryTaxHTField0" minOccurs="0"/>
                <xsd:element ref="ns4:vdotAddCategoriesTaxHTField0" minOccurs="0"/>
                <xsd:element ref="ns3:TaxKeywordTaxHTField" minOccurs="0"/>
                <xsd:element ref="ns3:TaxCatchAll" minOccurs="0"/>
                <xsd:element ref="ns3: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vdotRelatedResource" ma:index="18" nillable="true" ma:displayName="Related Resource" ma:internalName="vdotRelatedResource">
      <xsd:complexType>
        <xsd:complexContent>
          <xsd:extension base="dms:URL">
            <xsd:sequence>
              <xsd:element name="Url" type="dms:ValidUrl" minOccurs="0" nillable="true"/>
              <xsd:element name="Description" type="xsd:string" nillable="true"/>
            </xsd:sequence>
          </xsd:extension>
        </xsd:complexContent>
      </xsd:complexType>
    </xsd:element>
    <xsd:element name="vdotPowerUser" ma:index="21" nillable="true" ma:displayName="Power User" ma:list="UserInfo" ma:SharePointGroup="0" ma:internalName="vdotPowerUs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27f1986-7bb5-487f-9d92-3550f27f3e8e" elementFormDefault="qualified">
    <xsd:import namespace="http://schemas.microsoft.com/office/2006/documentManagement/types"/>
    <xsd:import namespace="http://schemas.microsoft.com/office/infopath/2007/PartnerControls"/>
    <xsd:element name="vdotDateOfIssue" ma:index="13" nillable="true" ma:displayName="Date of Issuance" ma:description="This field is OPTIONAL for non-governance documents." ma:format="DateOnly" ma:indexed="true" ma:internalName="vdotDateOfIssue">
      <xsd:simpleType>
        <xsd:restriction base="dms:DateTime"/>
      </xsd:simpleType>
    </xsd:element>
    <xsd:element name="vdotPublishingNotes" ma:index="19" nillable="true" ma:displayName="Notes" ma:description="This field is OPTIONAL. Use this field to communicate potential concerns or issues to the Metadata Manager." ma:hidden="true" ma:internalName="vdotPublishingNotes">
      <xsd:simpleType>
        <xsd:restriction base="dms:Note"/>
      </xsd:simpleType>
    </xsd:element>
    <xsd:element name="vdotSourceUrl" ma:index="22" nillable="true" ma:displayName="Source Item URL" ma:internalName="vdotSourceUrl">
      <xsd:complexType>
        <xsd:complexContent>
          <xsd:extension base="dms:URL">
            <xsd:sequence>
              <xsd:element name="Url" type="dms:ValidUrl" minOccurs="0" nillable="true"/>
              <xsd:element name="Description" type="xsd:string" nillable="true"/>
            </xsd:sequence>
          </xsd:extension>
        </xsd:complexContent>
      </xsd:complexType>
    </xsd:element>
    <xsd:element name="vdotDocumentStatus" ma:index="23" nillable="true" ma:displayName="Document Status" ma:internalName="vdotDocument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5251e2-4269-43f1-8801-163ca3fb319b" elementFormDefault="qualified">
    <xsd:import namespace="http://schemas.microsoft.com/office/2006/documentManagement/types"/>
    <xsd:import namespace="http://schemas.microsoft.com/office/infopath/2007/PartnerControls"/>
    <xsd:element name="TaxKeywordTaxHTField" ma:index="31" nillable="true" ma:taxonomy="true" ma:internalName="TaxKeywordTaxHTField" ma:taxonomyFieldName="TaxKeyword" ma:displayName="Enterprise Keywords" ma:fieldId="{23f27201-bee3-471e-b2e7-b64fd8b7ca38}" ma:taxonomyMulti="true" ma:sspId="1b9a7e8e-3e7c-4b4a-9f52-dabb3ff4687f" ma:termSetId="00000000-0000-0000-0000-000000000000" ma:anchorId="00000000-0000-0000-0000-000000000000" ma:open="true" ma:isKeyword="true">
      <xsd:complexType>
        <xsd:sequence>
          <xsd:element ref="pc:Terms" minOccurs="0" maxOccurs="1"/>
        </xsd:sequence>
      </xsd:complexType>
    </xsd:element>
    <xsd:element name="TaxCatchAll" ma:index="32" nillable="true" ma:displayName="Taxonomy Catch All Column" ma:hidden="true" ma:list="{ee917b2b-7ba2-4bde-a444-ffbf2a87827c}" ma:internalName="TaxCatchAll" ma:showField="CatchAllData" ma:web="beaa5902-61d5-4bef-b5f5-61a82483334a">
      <xsd:complexType>
        <xsd:complexContent>
          <xsd:extension base="dms:MultiChoiceLookup">
            <xsd:sequence>
              <xsd:element name="Value" type="dms:Lookup" maxOccurs="unbounded" minOccurs="0" nillable="true"/>
            </xsd:sequence>
          </xsd:extension>
        </xsd:complexContent>
      </xsd:complexType>
    </xsd:element>
    <xsd:element name="TaxCatchAllLabel" ma:index="33" nillable="true" ma:displayName="Taxonomy Catch All Column1" ma:hidden="true" ma:list="{ee917b2b-7ba2-4bde-a444-ffbf2a87827c}" ma:internalName="TaxCatchAllLabel" ma:readOnly="true" ma:showField="CatchAllDataLabel" ma:web="beaa5902-61d5-4bef-b5f5-61a8248333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vdotVDOTOfficeTaxHTField0" ma:index="24" nillable="true" ma:taxonomy="true" ma:internalName="vdotVDOTOffice0" ma:taxonomyFieldName="vdotVDOTOffice" ma:displayName="VDOT Office" ma:indexed="true" ma:fieldId="{30762c6b-7c68-46f0-88fa-296544e9a4fe}" ma:sspId="1b9a7e8e-3e7c-4b4a-9f52-dabb3ff4687f" ma:termSetId="ab580077-5090-467d-9506-c83fee14dacf" ma:anchorId="00000000-0000-0000-0000-000000000000" ma:open="false" ma:isKeyword="false">
      <xsd:complexType>
        <xsd:sequence>
          <xsd:element ref="pc:Terms" minOccurs="0" maxOccurs="1"/>
        </xsd:sequence>
      </xsd:complexType>
    </xsd:element>
    <xsd:element name="vdotDocumentOwnershipTaxHTField0" ma:index="25" ma:taxonomy="true" ma:internalName="vdotDocumentOwnership0" ma:taxonomyFieldName="vdotDocumentOwnership" ma:displayName="Document Ownership" ma:fieldId="{cf4dafe9-b1e7-4c7d-8ef0-e239586585dd}" ma:sspId="1b9a7e8e-3e7c-4b4a-9f52-dabb3ff4687f" ma:termSetId="a8560183-27f1-4fad-ac39-596c4976960c" ma:anchorId="00000000-0000-0000-0000-000000000000" ma:open="false" ma:isKeyword="false">
      <xsd:complexType>
        <xsd:sequence>
          <xsd:element ref="pc:Terms" minOccurs="0" maxOccurs="1"/>
        </xsd:sequence>
      </xsd:complexType>
    </xsd:element>
    <xsd:element name="vdotAudienceTaxHTField0" ma:index="26" ma:taxonomy="true" ma:internalName="vdotAudience0" ma:taxonomyFieldName="vdotAudience" ma:displayName="Audience" ma:indexed="true" ma:fieldId="{954fd02f-e124-43e3-acae-140045bf6ecd}" ma:sspId="1b9a7e8e-3e7c-4b4a-9f52-dabb3ff4687f" ma:termSetId="2e88f8e3-b309-4819-b5ef-8d3cd2826d5c" ma:anchorId="00000000-0000-0000-0000-000000000000" ma:open="false" ma:isKeyword="false">
      <xsd:complexType>
        <xsd:sequence>
          <xsd:element ref="pc:Terms" minOccurs="0" maxOccurs="1"/>
        </xsd:sequence>
      </xsd:complexType>
    </xsd:element>
    <xsd:element name="vdotDateOfReviewTaxHTField0" ma:index="27" ma:taxonomy="true" ma:internalName="vdotDateOfReview0" ma:taxonomyFieldName="vdotDateOfReview" ma:displayName="Date of Review" ma:fieldId="{8149b856-97fc-4518-91bc-490d3ac481b1}" ma:sspId="1b9a7e8e-3e7c-4b4a-9f52-dabb3ff4687f" ma:termSetId="315e48ef-c1bc-4cce-8f17-b5cbbe32f4eb" ma:anchorId="00000000-0000-0000-0000-000000000000" ma:open="false" ma:isKeyword="false">
      <xsd:complexType>
        <xsd:sequence>
          <xsd:element ref="pc:Terms" minOccurs="0" maxOccurs="1"/>
        </xsd:sequence>
      </xsd:complexType>
    </xsd:element>
    <xsd:element name="vdotNonGovernanceCategoryTaxHTField0" ma:index="28" ma:taxonomy="true" ma:internalName="vdotNonGovernanceCategory0" ma:taxonomyFieldName="vdotNonGovernanceCategory" ma:displayName="Primary Category" ma:fieldId="{7014b2b6-6106-46e0-be5d-01e838a2e769}" ma:sspId="1b9a7e8e-3e7c-4b4a-9f52-dabb3ff4687f" ma:termSetId="129b0cbb-896f-428f-a841-c51f55db56a9" ma:anchorId="00000000-0000-0000-0000-000000000000" ma:open="false" ma:isKeyword="false">
      <xsd:complexType>
        <xsd:sequence>
          <xsd:element ref="pc:Terms" minOccurs="0" maxOccurs="1"/>
        </xsd:sequence>
      </xsd:complexType>
    </xsd:element>
    <xsd:element name="vdotPrimaryCategoryTaxHTField0" ma:index="29" ma:taxonomy="true" ma:internalName="vdotPrimaryCategory0" ma:taxonomyFieldName="vdotPrimaryCategory" ma:displayName="Primary Category" ma:fieldId="{4ff97160-d996-457a-a68e-a0bdd5e65634}" ma:sspId="1b9a7e8e-3e7c-4b4a-9f52-dabb3ff4687f" ma:termSetId="82701a63-5f8c-4e98-b67d-320a69b9bbb1" ma:anchorId="00000000-0000-0000-0000-000000000000" ma:open="false" ma:isKeyword="false">
      <xsd:complexType>
        <xsd:sequence>
          <xsd:element ref="pc:Terms" minOccurs="0" maxOccurs="1"/>
        </xsd:sequence>
      </xsd:complexType>
    </xsd:element>
    <xsd:element name="vdotAddCategoriesTaxHTField0" ma:index="30" nillable="true" ma:taxonomy="true" ma:internalName="vdotAddCategories0" ma:taxonomyFieldName="vdotAddCategories" ma:displayName="Additional Categories" ma:fieldId="{e36ee1f0-18b6-46ec-8b22-cfe14228cb79}" ma:taxonomyMulti="true" ma:sspId="1b9a7e8e-3e7c-4b4a-9f52-dabb3ff4687f" ma:termSetId="129b0cbb-896f-428f-a841-c51f55db56a9"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 ma:displayName="Content Type"/>
        <xsd:element ref="dc:title" maxOccurs="1" ma:index="1" ma:displayName="Documen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A6F1BA-FBA8-4130-A768-A8542EE289CF}">
  <ds:schemaRefs>
    <ds:schemaRef ds:uri="http://purl.org/dc/terms/"/>
    <ds:schemaRef ds:uri="http://www.w3.org/XML/1998/namespace"/>
    <ds:schemaRef ds:uri="http://schemas.microsoft.com/office/2006/documentManagement/types"/>
    <ds:schemaRef ds:uri="627f1986-7bb5-487f-9d92-3550f27f3e8e"/>
    <ds:schemaRef ds:uri="http://purl.org/dc/elements/1.1/"/>
    <ds:schemaRef ds:uri="http://schemas.openxmlformats.org/package/2006/metadata/core-properties"/>
    <ds:schemaRef ds:uri="http://schemas.microsoft.com/office/infopath/2007/PartnerControls"/>
    <ds:schemaRef ds:uri="http://schemas.microsoft.com/sharepoint/v3/fields"/>
    <ds:schemaRef ds:uri="465251e2-4269-43f1-8801-163ca3fb319b"/>
    <ds:schemaRef ds:uri="http://schemas.microsoft.com/sharepoint/v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0471F20-14DB-48FB-B7C1-0274A7EFC49F}">
  <ds:schemaRefs>
    <ds:schemaRef ds:uri="http://schemas.microsoft.com/sharepoint/v3/contenttype/forms"/>
  </ds:schemaRefs>
</ds:datastoreItem>
</file>

<file path=customXml/itemProps3.xml><?xml version="1.0" encoding="utf-8"?>
<ds:datastoreItem xmlns:ds="http://schemas.openxmlformats.org/officeDocument/2006/customXml" ds:itemID="{4992DBF2-8B14-474D-98EA-426DEEFEA2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27f1986-7bb5-487f-9d92-3550f27f3e8e"/>
    <ds:schemaRef ds:uri="465251e2-4269-43f1-8801-163ca3fb319b"/>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Rev2 WAPM</Template>
  <TotalTime>1796</TotalTime>
  <Words>5271</Words>
  <Application>Microsoft Office PowerPoint</Application>
  <PresentationFormat>Widescreen</PresentationFormat>
  <Paragraphs>607</Paragraphs>
  <Slides>47</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ＭＳ Ｐゴシック</vt:lpstr>
      <vt:lpstr>Arial</vt:lpstr>
      <vt:lpstr>Calibri</vt:lpstr>
      <vt:lpstr>Symbol</vt:lpstr>
      <vt:lpstr>Times New Roman</vt:lpstr>
      <vt:lpstr>VDOTtemplate1</vt:lpstr>
      <vt:lpstr>PowerPoint Presentation</vt:lpstr>
      <vt:lpstr>Virginia work area protection manual – Revision 2 Update</vt:lpstr>
      <vt:lpstr>PowerPoint Presentation</vt:lpstr>
      <vt:lpstr>FLAGGER UPDATES</vt:lpstr>
      <vt:lpstr>FLAGGER UPDATES</vt:lpstr>
      <vt:lpstr>FLAGGER UPDATES</vt:lpstr>
      <vt:lpstr>FLAGGER UPDATES</vt:lpstr>
      <vt:lpstr>Flagger Station at Railroad Crossing</vt:lpstr>
      <vt:lpstr>AUTOMATED FLAGGING ASSISTANCE DEVICE (AFAD)</vt:lpstr>
      <vt:lpstr>HIGH-VISIBILITY APPAREL</vt:lpstr>
      <vt:lpstr>PEDESTRIAN &amp; BICYCLE</vt:lpstr>
      <vt:lpstr>CHAPTER 6A - General</vt:lpstr>
      <vt:lpstr>CHAPTER 6F – Temporary Traffic Control Zone Devices</vt:lpstr>
      <vt:lpstr>CHAPTER 6F – Temporary Traffic Control Zone Devices</vt:lpstr>
      <vt:lpstr>CHAPTER 6F – Temporary Traffic Control Zone Devices</vt:lpstr>
      <vt:lpstr>CHAPTER 6F – Temporary Traffic Control Zone Devices</vt:lpstr>
      <vt:lpstr>CHAPTER 6F – Temporary Traffic Control Zone Devices</vt:lpstr>
      <vt:lpstr>CHAPTER 6F – Temporary Traffic Control Zone Devices</vt:lpstr>
      <vt:lpstr>CHAPTER 6F – Temporary Traffic Control Zone Devices </vt:lpstr>
      <vt:lpstr>CHAPTER 6F – Temporary Traffic Control Zone Devices </vt:lpstr>
      <vt:lpstr>CHAPTER 6F – Temporary Traffic Control Zone Devices </vt:lpstr>
      <vt:lpstr>CHAPTER 6F – Temporary Traffic Control Zone Devices </vt:lpstr>
      <vt:lpstr>CHAPTER 6G – Type of TTC Zone Activities </vt:lpstr>
      <vt:lpstr>CHAPTER 6G – Type of TTC Zone Activities </vt:lpstr>
      <vt:lpstr>CHAPTER 6G – Type of TTC Zone Activities  </vt:lpstr>
      <vt:lpstr>CHAPTER 6G – Type of TTC Zone Activities  </vt:lpstr>
      <vt:lpstr>CHAPTER 6G –  Type of TTC Zone Activities  </vt:lpstr>
      <vt:lpstr>CHAPTER 6G – Type of TTC Zone Activities </vt:lpstr>
      <vt:lpstr>CHAPTER 6G – Type of TTC Zone Activities </vt:lpstr>
      <vt:lpstr>CHAPTER 6G – Type of TTC Zone Activities  </vt:lpstr>
      <vt:lpstr>CHAPTER 6G – Type of TTC Zone Activities  </vt:lpstr>
      <vt:lpstr>CHAPTER 6G – Type of TTC Zone Activities  </vt:lpstr>
      <vt:lpstr>CHAPTER 6G – Type of TTC Zone Activities   </vt:lpstr>
      <vt:lpstr>REVISED TABLE 6G-1, INTERSECTION SIGHT DISTANCE (ISD) IN FEET FOR CONSTRUCTION ENTRANCES </vt:lpstr>
      <vt:lpstr>CHAPTER 6H – Typical Applications</vt:lpstr>
      <vt:lpstr>CHAPTER 6H – Typical Applications </vt:lpstr>
      <vt:lpstr>CHAPTER 6H – Typical Applications </vt:lpstr>
      <vt:lpstr>CHAPTER 6H – Typical Applications </vt:lpstr>
      <vt:lpstr>CHAPTER 6H – Typical Applications </vt:lpstr>
      <vt:lpstr>CHAPTER 6H – Typical Applications </vt:lpstr>
      <vt:lpstr>CHAPTER 6H – Typical Applications </vt:lpstr>
      <vt:lpstr>CHAPTER 6H – Typical Applications </vt:lpstr>
      <vt:lpstr>CHAPTER 6H – Typical Applications </vt:lpstr>
      <vt:lpstr>CHAPTER 6I – Control of Traffic Through Incident Management Areas</vt:lpstr>
      <vt:lpstr>WAPM Revision #2 Implementation </vt:lpstr>
      <vt:lpstr>Virginia Work Area Protection Manual Revision 2 Update  </vt:lpstr>
      <vt:lpstr>Virginia work area protection manual – Revision 2 Update</vt:lpstr>
    </vt:vector>
  </TitlesOfParts>
  <Manager/>
  <Company>Virginia IT Infrastructure Partnership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Rush, David B. (VDOT)</dc:creator>
  <cp:keywords>VDOT template; PowerPoint template; VDOT PowerPoint</cp:keywords>
  <dc:description/>
  <cp:lastModifiedBy>Rush, David B. (VDOT)</cp:lastModifiedBy>
  <cp:revision>128</cp:revision>
  <cp:lastPrinted>2019-05-10T19:17:32Z</cp:lastPrinted>
  <dcterms:created xsi:type="dcterms:W3CDTF">2018-07-18T21:21:28Z</dcterms:created>
  <dcterms:modified xsi:type="dcterms:W3CDTF">2019-06-07T15:58:54Z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0x0101006B60110E8C6C405BB105122410B41DE102001E231B52A4FB7F44A88225A31797A445</vt:lpwstr>
  </property>
  <property fmtid="{D5CDD505-2E9C-101B-9397-08002B2CF9AE}" pid="3" name="TaxKeyword">
    <vt:lpwstr>7226;#VDOT PowerPoint|e419e7ed-8b7d-48ae-9eca-519777a20d1d;#1255;#PowerPoint template|cf4b8738-cccb-465e-ad88-d3daca1c2410;#7227;#VDOT template|37aaf80a-a557-47ad-b17b-163a03800fc0</vt:lpwstr>
  </property>
  <property fmtid="{D5CDD505-2E9C-101B-9397-08002B2CF9AE}" pid="4" name="vdotDocumentType">
    <vt:lpwstr>5;#Not Vital Record|093eb48e-9bd5-43e3-bb5e-eb2a8662516a</vt:lpwstr>
  </property>
  <property fmtid="{D5CDD505-2E9C-101B-9397-08002B2CF9AE}" pid="5" name="vdotDivision">
    <vt:lpwstr>95;#Public Affairs|ad754f04-afdb-498e-b856-7903481e82cd</vt:lpwstr>
  </property>
  <property fmtid="{D5CDD505-2E9C-101B-9397-08002B2CF9AE}" pid="6" name="_dlc_DocIdItemGuid">
    <vt:lpwstr>9f713551-eac9-4610-ab73-df9a30886e3b</vt:lpwstr>
  </property>
  <property fmtid="{D5CDD505-2E9C-101B-9397-08002B2CF9AE}" pid="7" name="vdotDocumentOwner">
    <vt:lpwstr>2;#Division Administrator|7f1069d7-14e6-4d28-bffd-f0829fa67576</vt:lpwstr>
  </property>
  <property fmtid="{D5CDD505-2E9C-101B-9397-08002B2CF9AE}" pid="8" name="vdotDocumentDescriptor">
    <vt:lpwstr>812;#Template|f983bc4d-9bd6-40f3-96b9-9a14a1cfd89d</vt:lpwstr>
  </property>
  <property fmtid="{D5CDD505-2E9C-101B-9397-08002B2CF9AE}" pid="9" name="Order">
    <vt:r8>6500</vt:r8>
  </property>
  <property fmtid="{D5CDD505-2E9C-101B-9397-08002B2CF9AE}" pid="10" name="vdotAuthority0">
    <vt:lpwstr/>
  </property>
  <property fmtid="{D5CDD505-2E9C-101B-9397-08002B2CF9AE}" pid="11" name="vdotAudience">
    <vt:lpwstr>4;#Internal and External|bd468127-f865-41ec-8cae-906ac913ec73</vt:lpwstr>
  </property>
  <property fmtid="{D5CDD505-2E9C-101B-9397-08002B2CF9AE}" pid="12" name="vdotPrimaryCategory">
    <vt:lpwstr>434;#Presentation|17ad0728-ca9f-42a6-a3de-52c6acd6059c</vt:lpwstr>
  </property>
  <property fmtid="{D5CDD505-2E9C-101B-9397-08002B2CF9AE}" pid="13" name="vdotNonGovernanceCategory">
    <vt:lpwstr>433;#Presentation|17ad0728-ca9f-42a6-a3de-52c6acd6059c</vt:lpwstr>
  </property>
  <property fmtid="{D5CDD505-2E9C-101B-9397-08002B2CF9AE}" pid="14" name="vdotVDOTOffice">
    <vt:lpwstr>1189;#Communications|ad754f04-afdb-498e-b856-7903481e82cd</vt:lpwstr>
  </property>
  <property fmtid="{D5CDD505-2E9C-101B-9397-08002B2CF9AE}" pid="15" name="vdotAddCategories">
    <vt:lpwstr/>
  </property>
  <property fmtid="{D5CDD505-2E9C-101B-9397-08002B2CF9AE}" pid="16" name="vdotDocumentOwnership">
    <vt:lpwstr>3;#Division Administrator|7f1069d7-14e6-4d28-bffd-f0829fa67576</vt:lpwstr>
  </property>
  <property fmtid="{D5CDD505-2E9C-101B-9397-08002B2CF9AE}" pid="17" name="vdotDateOfReview">
    <vt:lpwstr>5;#One Year|326c3b65-1246-458f-bba5-086cf61f7a39</vt:lpwstr>
  </property>
  <property fmtid="{D5CDD505-2E9C-101B-9397-08002B2CF9AE}" pid="18" name="vdotAuthority">
    <vt:lpwstr/>
  </property>
  <property fmtid="{D5CDD505-2E9C-101B-9397-08002B2CF9AE}" pid="19" name="_dlc_DocIdPersistId">
    <vt:bool>true</vt:bool>
  </property>
</Properties>
</file>